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0"/>
  </p:notesMasterIdLst>
  <p:handoutMasterIdLst>
    <p:handoutMasterId r:id="rId61"/>
  </p:handoutMasterIdLst>
  <p:sldIdLst>
    <p:sldId id="889" r:id="rId2"/>
    <p:sldId id="891" r:id="rId3"/>
    <p:sldId id="892" r:id="rId4"/>
    <p:sldId id="893" r:id="rId5"/>
    <p:sldId id="895" r:id="rId6"/>
    <p:sldId id="894" r:id="rId7"/>
    <p:sldId id="675" r:id="rId8"/>
    <p:sldId id="676" r:id="rId9"/>
    <p:sldId id="649" r:id="rId10"/>
    <p:sldId id="650" r:id="rId11"/>
    <p:sldId id="651" r:id="rId12"/>
    <p:sldId id="844" r:id="rId13"/>
    <p:sldId id="824" r:id="rId14"/>
    <p:sldId id="825" r:id="rId15"/>
    <p:sldId id="826" r:id="rId16"/>
    <p:sldId id="890" r:id="rId17"/>
    <p:sldId id="654" r:id="rId18"/>
    <p:sldId id="701" r:id="rId19"/>
    <p:sldId id="746" r:id="rId20"/>
    <p:sldId id="748" r:id="rId21"/>
    <p:sldId id="258" r:id="rId22"/>
    <p:sldId id="903" r:id="rId23"/>
    <p:sldId id="259" r:id="rId24"/>
    <p:sldId id="260" r:id="rId25"/>
    <p:sldId id="904" r:id="rId26"/>
    <p:sldId id="264" r:id="rId27"/>
    <p:sldId id="897" r:id="rId28"/>
    <p:sldId id="898" r:id="rId29"/>
    <p:sldId id="900" r:id="rId30"/>
    <p:sldId id="899" r:id="rId31"/>
    <p:sldId id="901" r:id="rId32"/>
    <p:sldId id="902" r:id="rId33"/>
    <p:sldId id="742" r:id="rId34"/>
    <p:sldId id="772" r:id="rId35"/>
    <p:sldId id="851" r:id="rId36"/>
    <p:sldId id="880" r:id="rId37"/>
    <p:sldId id="682" r:id="rId38"/>
    <p:sldId id="432" r:id="rId39"/>
    <p:sldId id="423" r:id="rId40"/>
    <p:sldId id="378" r:id="rId41"/>
    <p:sldId id="521" r:id="rId42"/>
    <p:sldId id="905" r:id="rId43"/>
    <p:sldId id="818" r:id="rId44"/>
    <p:sldId id="526" r:id="rId45"/>
    <p:sldId id="555" r:id="rId46"/>
    <p:sldId id="534" r:id="rId47"/>
    <p:sldId id="527" r:id="rId48"/>
    <p:sldId id="501" r:id="rId49"/>
    <p:sldId id="906" r:id="rId50"/>
    <p:sldId id="907" r:id="rId51"/>
    <p:sldId id="548" r:id="rId52"/>
    <p:sldId id="551" r:id="rId53"/>
    <p:sldId id="638" r:id="rId54"/>
    <p:sldId id="552" r:id="rId55"/>
    <p:sldId id="866" r:id="rId56"/>
    <p:sldId id="908" r:id="rId57"/>
    <p:sldId id="645" r:id="rId58"/>
    <p:sldId id="639"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79CC93D-E52E-4D84-901B-11D7331DD495}">
          <p14:sldIdLst>
            <p14:sldId id="889"/>
            <p14:sldId id="891"/>
            <p14:sldId id="892"/>
            <p14:sldId id="893"/>
            <p14:sldId id="895"/>
            <p14:sldId id="894"/>
            <p14:sldId id="675"/>
            <p14:sldId id="676"/>
            <p14:sldId id="649"/>
            <p14:sldId id="650"/>
            <p14:sldId id="651"/>
            <p14:sldId id="844"/>
            <p14:sldId id="824"/>
            <p14:sldId id="825"/>
            <p14:sldId id="826"/>
            <p14:sldId id="890"/>
            <p14:sldId id="654"/>
            <p14:sldId id="701"/>
            <p14:sldId id="746"/>
            <p14:sldId id="748"/>
            <p14:sldId id="258"/>
            <p14:sldId id="903"/>
            <p14:sldId id="259"/>
            <p14:sldId id="260"/>
            <p14:sldId id="904"/>
            <p14:sldId id="264"/>
            <p14:sldId id="897"/>
            <p14:sldId id="898"/>
            <p14:sldId id="900"/>
            <p14:sldId id="899"/>
            <p14:sldId id="901"/>
            <p14:sldId id="902"/>
            <p14:sldId id="742"/>
            <p14:sldId id="772"/>
            <p14:sldId id="851"/>
            <p14:sldId id="880"/>
            <p14:sldId id="682"/>
            <p14:sldId id="432"/>
            <p14:sldId id="423"/>
            <p14:sldId id="378"/>
            <p14:sldId id="521"/>
            <p14:sldId id="905"/>
            <p14:sldId id="818"/>
            <p14:sldId id="526"/>
            <p14:sldId id="555"/>
            <p14:sldId id="534"/>
            <p14:sldId id="527"/>
            <p14:sldId id="501"/>
            <p14:sldId id="906"/>
            <p14:sldId id="907"/>
            <p14:sldId id="548"/>
            <p14:sldId id="551"/>
            <p14:sldId id="638"/>
            <p14:sldId id="552"/>
            <p14:sldId id="866"/>
            <p14:sldId id="908"/>
            <p14:sldId id="645"/>
            <p14:sldId id="639"/>
          </p14:sldIdLst>
        </p14:section>
        <p14:section name="Overview and Objectives" id="{ABA716BF-3A5C-4ADB-94C9-CFEF84EBA240}">
          <p14:sldIdLst/>
        </p14:section>
        <p14:section name="Topic 1" id="{6D9936A3-3945-4757-BC8B-B5C252D8E036}">
          <p14:sldIdLst/>
        </p14:section>
        <p14:section name="Sample Slides for Visuals" id="{BAB3A466-96C9-4230-9978-795378D75699}">
          <p14:sldIdLst/>
        </p14:section>
        <p14:section name="Case Study" id="{8C0305C9-B152-4FBA-A789-FE1976D53990}">
          <p14:sldIdLst/>
        </p14:section>
        <p14:section name="Conclusion and Summary" id="{790CEF5B-569A-4C2F-BED5-750B08C0E5AD}">
          <p14:sldIdLst/>
        </p14:section>
        <p14:section name="Appendix" id="{3F78B471-41DA-46F2-A8E4-97E471896AB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70062"/>
    <a:srgbClr val="009ED6"/>
    <a:srgbClr val="00330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54" autoAdjust="0"/>
    <p:restoredTop sz="83905" autoAdjust="0"/>
  </p:normalViewPr>
  <p:slideViewPr>
    <p:cSldViewPr>
      <p:cViewPr varScale="1">
        <p:scale>
          <a:sx n="40" d="100"/>
          <a:sy n="40" d="100"/>
        </p:scale>
        <p:origin x="208" y="33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7024"/>
    </p:cViewPr>
  </p:sorterViewPr>
  <p:notesViewPr>
    <p:cSldViewPr>
      <p:cViewPr varScale="1">
        <p:scale>
          <a:sx n="83" d="100"/>
          <a:sy n="83" d="100"/>
        </p:scale>
        <p:origin x="-314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3FDC75-7F73-4A4A-A77C-09AADF00E0EA}" type="datetimeFigureOut">
              <a:rPr lang="en-US" smtClean="0"/>
              <a:pPr/>
              <a:t>2/23/24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59226BF-1F13-42D3-80DC-373E7ADD1EBC}" type="slidenum">
              <a:rPr lang="en-US" smtClean="0"/>
              <a:pPr/>
              <a:t>‹#›</a:t>
            </a:fld>
            <a:endParaRPr lang="en-US"/>
          </a:p>
        </p:txBody>
      </p:sp>
    </p:spTree>
    <p:extLst>
      <p:ext uri="{BB962C8B-B14F-4D97-AF65-F5344CB8AC3E}">
        <p14:creationId xmlns:p14="http://schemas.microsoft.com/office/powerpoint/2010/main" val="5158118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AEF76B-3757-4A0B-AF93-28494465C1DD}" type="datetimeFigureOut">
              <a:rPr lang="en-US" smtClean="0"/>
              <a:pPr/>
              <a:t>2/23/24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693FD4-8F83-4EF7-AC3F-0DC0388986B0}" type="slidenum">
              <a:rPr lang="en-US" smtClean="0"/>
              <a:pPr/>
              <a:t>‹#›</a:t>
            </a:fld>
            <a:endParaRPr lang="en-US"/>
          </a:p>
        </p:txBody>
      </p:sp>
    </p:spTree>
    <p:extLst>
      <p:ext uri="{BB962C8B-B14F-4D97-AF65-F5344CB8AC3E}">
        <p14:creationId xmlns:p14="http://schemas.microsoft.com/office/powerpoint/2010/main" val="173542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smallstarter.com/browse-ideas/agribusiness-and-food/poultry-farming/"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www.smallstarter.com/browse-ideas/agribusiness-and-food/how-to-start-pig-farming-in-africa/" TargetMode="External"/><Relationship Id="rId4" Type="http://schemas.openxmlformats.org/officeDocument/2006/relationships/hyperlink" Target="http://www.smallstarter.com/browse-ideas/agribusiness-and-food/tilapia-and-catfish-farming/"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forwardthinkingarchitecture.com/"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inhabitat.com/could-solar-powered-modular-floating-farms-be-an-answer-to-global-food-self-sufficiency/%23ixzz3bD6l2dpf" TargetMode="External"/><Relationship Id="rId5" Type="http://schemas.openxmlformats.org/officeDocument/2006/relationships/hyperlink" Target="http://inhabitat.com/tag/floating-solar-farm" TargetMode="External"/><Relationship Id="rId4" Type="http://schemas.openxmlformats.org/officeDocument/2006/relationships/hyperlink" Target="http://www.forwardthinkingarchitecture.com/SFF-FLOATING-FARMS-INITIATIVE"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linkedin.com/e/v2?e=4bfdc-i26w6a5r-0&amp;t=gde&amp;midToken=AQEY7vmSgLiHvA&amp;ek=b2_anet_digest&amp;li=6&amp;m=hero&amp;ts=hero-disc-0&amp;itemID=5936191160186871808&amp;itemType=member&amp;anetID=6733775"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around 35 programs for K- Year 12.  Today I am going to give you a taste of the Blue Economy – seeded by UN University in 1994, </a:t>
            </a:r>
            <a:r>
              <a:rPr lang="en-US" b="1" i="1" dirty="0">
                <a:solidFill>
                  <a:srgbClr val="4F81BD"/>
                </a:solidFill>
              </a:rPr>
              <a:t>To create an economic system that generated no waste and no emissions yet created jobs – contributed to social capital and did not entail a higher cost of goods to sit along side Kyoto Protocol.  </a:t>
            </a:r>
            <a:r>
              <a:rPr lang="en-US" b="0" i="0" dirty="0">
                <a:solidFill>
                  <a:srgbClr val="4F81BD"/>
                </a:solidFill>
              </a:rPr>
              <a:t>We include some of this content into existing program, and also designing stand alone programs.  </a:t>
            </a:r>
            <a:endParaRPr lang="en-US" b="1" i="1" dirty="0">
              <a:solidFill>
                <a:srgbClr val="4F81BD"/>
              </a:solidFill>
            </a:endParaRPr>
          </a:p>
          <a:p>
            <a:endParaRPr lang="en-US" dirty="0"/>
          </a:p>
        </p:txBody>
      </p:sp>
      <p:sp>
        <p:nvSpPr>
          <p:cNvPr id="4" name="Slide Number Placeholder 3"/>
          <p:cNvSpPr>
            <a:spLocks noGrp="1"/>
          </p:cNvSpPr>
          <p:nvPr>
            <p:ph type="sldNum" sz="quarter" idx="5"/>
          </p:nvPr>
        </p:nvSpPr>
        <p:spPr/>
        <p:txBody>
          <a:bodyPr/>
          <a:lstStyle/>
          <a:p>
            <a:fld id="{75693FD4-8F83-4EF7-AC3F-0DC0388986B0}" type="slidenum">
              <a:rPr lang="en-US" smtClean="0"/>
              <a:pPr/>
              <a:t>1</a:t>
            </a:fld>
            <a:endParaRPr lang="en-US"/>
          </a:p>
        </p:txBody>
      </p:sp>
    </p:spTree>
    <p:extLst>
      <p:ext uri="{BB962C8B-B14F-4D97-AF65-F5344CB8AC3E}">
        <p14:creationId xmlns:p14="http://schemas.microsoft.com/office/powerpoint/2010/main" val="887309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Thistles, a noxious weed-  becomes the raw ingredient to produce innovative optimizing bio-plastics, which offer a much higher added value compared to using it to produce energy and biofuels.</a:t>
            </a:r>
            <a:r>
              <a:rPr lang="en-US" sz="1200"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One </a:t>
            </a:r>
            <a:r>
              <a:rPr lang="en-US" sz="1200" b="1" kern="1200" dirty="0" err="1">
                <a:solidFill>
                  <a:schemeClr val="tx1"/>
                </a:solidFill>
                <a:effectLst/>
                <a:latin typeface="+mn-lt"/>
                <a:ea typeface="+mn-ea"/>
                <a:cs typeface="+mn-cs"/>
              </a:rPr>
              <a:t>Tonne</a:t>
            </a:r>
            <a:r>
              <a:rPr lang="en-US" sz="1200" b="1" kern="1200" dirty="0">
                <a:solidFill>
                  <a:schemeClr val="tx1"/>
                </a:solidFill>
                <a:effectLst/>
                <a:latin typeface="+mn-lt"/>
                <a:ea typeface="+mn-ea"/>
                <a:cs typeface="+mn-cs"/>
              </a:rPr>
              <a:t> Thistles is worth $3,700!!!!!!</a:t>
            </a:r>
            <a:endParaRPr lang="en-AU"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10</a:t>
            </a:fld>
            <a:endParaRPr lang="en-US"/>
          </a:p>
        </p:txBody>
      </p:sp>
    </p:spTree>
    <p:extLst>
      <p:ext uri="{BB962C8B-B14F-4D97-AF65-F5344CB8AC3E}">
        <p14:creationId xmlns:p14="http://schemas.microsoft.com/office/powerpoint/2010/main" val="1716597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Enzyeme</a:t>
            </a:r>
            <a:r>
              <a:rPr lang="en-US"/>
              <a:t> on the flowers of thistles needed to make goats cheese.  </a:t>
            </a:r>
            <a:r>
              <a:rPr lang="en-US" err="1"/>
              <a:t>Relaunching</a:t>
            </a:r>
            <a:r>
              <a:rPr lang="en-US" baseline="0"/>
              <a:t> cheese industry in Sardinia from a local weed people want to kill with chemicals.  Farmers paid not to farm because of them.</a:t>
            </a:r>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11</a:t>
            </a:fld>
            <a:endParaRPr lang="en-US"/>
          </a:p>
        </p:txBody>
      </p:sp>
    </p:spTree>
    <p:extLst>
      <p:ext uri="{BB962C8B-B14F-4D97-AF65-F5344CB8AC3E}">
        <p14:creationId xmlns:p14="http://schemas.microsoft.com/office/powerpoint/2010/main" val="3716358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initial phase of the project has seen thistles cultivated on 400 hectares (988 acres) of land by 40 local farmers, while the final industrial process will require around 20,000 hectares (49,421 acres) to grow the thistle fraction of the feedstock.</a:t>
            </a:r>
          </a:p>
          <a:p>
            <a:r>
              <a:rPr lang="en-US" dirty="0" err="1"/>
              <a:t>Matrìca</a:t>
            </a:r>
            <a:r>
              <a:rPr lang="en-US" dirty="0"/>
              <a:t> has already seen investment of €180 million (£142 million) and the creation of a research </a:t>
            </a:r>
            <a:r>
              <a:rPr lang="en-US" dirty="0" err="1"/>
              <a:t>centre</a:t>
            </a:r>
            <a:r>
              <a:rPr lang="en-US" dirty="0"/>
              <a:t> and seven pilot plants, as well as a full-scale </a:t>
            </a:r>
            <a:r>
              <a:rPr lang="en-US" dirty="0" err="1"/>
              <a:t>biomonomer</a:t>
            </a:r>
            <a:r>
              <a:rPr lang="en-US" dirty="0"/>
              <a:t> plant, which opened in June 2014.</a:t>
            </a:r>
          </a:p>
          <a:p>
            <a:r>
              <a:rPr lang="en-US" dirty="0"/>
              <a:t>Over the next few weeks, two more plants on the 27-hectare (67-acre) site – a polymers and rubbers additive plant and an esterification cycle facility – will also come on stream, and it is anticipated that ´the entire integrated production chain´ will be completed by 2016.</a:t>
            </a:r>
          </a:p>
          <a:p>
            <a:endParaRPr lang="en-US" dirty="0"/>
          </a:p>
        </p:txBody>
      </p:sp>
      <p:sp>
        <p:nvSpPr>
          <p:cNvPr id="4" name="Slide Number Placeholder 3"/>
          <p:cNvSpPr>
            <a:spLocks noGrp="1"/>
          </p:cNvSpPr>
          <p:nvPr>
            <p:ph type="sldNum" sz="quarter" idx="10"/>
          </p:nvPr>
        </p:nvSpPr>
        <p:spPr/>
        <p:txBody>
          <a:bodyPr/>
          <a:lstStyle/>
          <a:p>
            <a:fld id="{A5115536-381C-7F42-A1B8-6863A5025DD2}" type="slidenum">
              <a:rPr lang="en-US" smtClean="0"/>
              <a:t>12</a:t>
            </a:fld>
            <a:endParaRPr lang="en-US"/>
          </a:p>
        </p:txBody>
      </p:sp>
    </p:spTree>
    <p:extLst>
      <p:ext uri="{BB962C8B-B14F-4D97-AF65-F5344CB8AC3E}">
        <p14:creationId xmlns:p14="http://schemas.microsoft.com/office/powerpoint/2010/main" val="3691577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The starting point is the supply of rocks. While calcium carbonate rich stones are the reference, it is possible to use a wide variety of mineral sources provided that the input material meets the standard size of fine dust. The crushing installation valued at a capital investment of $10 million provides a core material transported through a pipeline to avoid the generation of dust at the pellet production unit. The stone dust is mixed with 20% polyethylene, today a virgin material to be replaced by a recycled PE, and ultimately by a bio-based PE generating more value for the local farmers and creating a higher impact in the region that now can reconnect farming and mining with industrial production.</a:t>
            </a:r>
          </a:p>
          <a:p>
            <a:r>
              <a:rPr lang="en-US" sz="1200" b="0" i="0" u="none" strike="noStrike" kern="1200" baseline="0">
                <a:solidFill>
                  <a:schemeClr val="tx1"/>
                </a:solidFill>
                <a:latin typeface="+mn-lt"/>
                <a:ea typeface="+mn-ea"/>
                <a:cs typeface="+mn-cs"/>
              </a:rPr>
              <a:t>The investment cost of equipment is estimated at $150 million, 40% less than a traditional paper plant for equivalent volume (120,000 T/a). The reason for this considerable reduction of capital requirements is due to the fact that no water nor water treatment is needed. This subsequently reduces energy demand. In addition, the cost of pulp is replaced by a low cost crushed stone seldom costing more than $200/T. However, it must be pointed out that virgin PE costs $1,500/T which is double the fiber cost. Since the percentage of PE can range from 20-40%, the overall cost of raw materials by weight can be up</a:t>
            </a:r>
          </a:p>
          <a:p>
            <a:r>
              <a:rPr lang="en-US" sz="1200" b="0" i="0" u="none" strike="noStrike" kern="1200" baseline="0">
                <a:solidFill>
                  <a:schemeClr val="tx1"/>
                </a:solidFill>
                <a:latin typeface="+mn-lt"/>
                <a:ea typeface="+mn-ea"/>
                <a:cs typeface="+mn-cs"/>
              </a:rPr>
              <a:t>to 40% lower than standard fiber-based paper. The stone paper rolls or sheets are delivered to "converter" companies that produce notebooks, paper bags, golf score cards, children's books, packaging and wrapping paper even humidifiers and medicine boxes. While the factory in Benxi City (near Shenyang) starts with a production capacity of 120,000T/a, it is set to increase to one million ton, good for one thousand jobs.</a:t>
            </a:r>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13</a:t>
            </a:fld>
            <a:endParaRPr lang="en-US"/>
          </a:p>
        </p:txBody>
      </p:sp>
    </p:spTree>
    <p:extLst>
      <p:ext uri="{BB962C8B-B14F-4D97-AF65-F5344CB8AC3E}">
        <p14:creationId xmlns:p14="http://schemas.microsoft.com/office/powerpoint/2010/main" val="682797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Investment costs</a:t>
            </a:r>
            <a:r>
              <a:rPr lang="en-US" baseline="0"/>
              <a:t> about $150m – about 40% less than a traditional paper plant for equivalent volume.   Considerable reduction of capital requirements because no water or water treatment is needed.</a:t>
            </a:r>
          </a:p>
          <a:p>
            <a:r>
              <a:rPr lang="en-US" sz="1200" kern="1200">
                <a:solidFill>
                  <a:schemeClr val="tx1"/>
                </a:solidFill>
                <a:latin typeface="+mn-lt"/>
                <a:ea typeface="+mn-ea"/>
                <a:cs typeface="+mn-cs"/>
              </a:rPr>
              <a:t>Rich Mineral Paper (</a:t>
            </a:r>
            <a:r>
              <a:rPr lang="en-US" sz="1200" kern="1200" err="1">
                <a:solidFill>
                  <a:schemeClr val="tx1"/>
                </a:solidFill>
                <a:latin typeface="+mn-lt"/>
                <a:ea typeface="+mn-ea"/>
                <a:cs typeface="+mn-cs"/>
              </a:rPr>
              <a:t>Rockstock</a:t>
            </a:r>
            <a:r>
              <a:rPr lang="en-US" sz="1200" kern="1200">
                <a:solidFill>
                  <a:schemeClr val="tx1"/>
                </a:solidFill>
                <a:latin typeface="+mn-lt"/>
                <a:ea typeface="+mn-ea"/>
                <a:cs typeface="+mn-cs"/>
              </a:rPr>
              <a:t>) is neither pulp nor synthetic made paper. Rich Mineral Paper is a combination largely (80.9%) of mineral powder (Calcium Carbonate) with a small amount (18%approx) of a non-toxic, recyclable, compostable, photodegradable resin (PE) to create an extremely environmentally friendly paper. Boards and other </a:t>
            </a:r>
            <a:r>
              <a:rPr lang="en-US" sz="1200" kern="1200" err="1">
                <a:solidFill>
                  <a:schemeClr val="tx1"/>
                </a:solidFill>
                <a:latin typeface="+mn-lt"/>
                <a:ea typeface="+mn-ea"/>
                <a:cs typeface="+mn-cs"/>
              </a:rPr>
              <a:t>rockstock</a:t>
            </a:r>
            <a:r>
              <a:rPr lang="en-US" sz="1200" kern="1200">
                <a:solidFill>
                  <a:schemeClr val="tx1"/>
                </a:solidFill>
                <a:latin typeface="+mn-lt"/>
                <a:ea typeface="+mn-ea"/>
                <a:cs typeface="+mn-cs"/>
              </a:rPr>
              <a:t> Products may have different proportions of Stone powder and resin to achieve different performance.</a:t>
            </a:r>
          </a:p>
          <a:p>
            <a:r>
              <a:rPr lang="en-US" sz="1200" kern="1200">
                <a:solidFill>
                  <a:schemeClr val="tx1"/>
                </a:solidFill>
                <a:latin typeface="+mn-lt"/>
                <a:ea typeface="+mn-ea"/>
                <a:cs typeface="+mn-cs"/>
              </a:rPr>
              <a:t>Due to this unique make up, Rich Mineral Paper (</a:t>
            </a:r>
            <a:r>
              <a:rPr lang="en-US" sz="1200" kern="1200" err="1">
                <a:solidFill>
                  <a:schemeClr val="tx1"/>
                </a:solidFill>
                <a:latin typeface="+mn-lt"/>
                <a:ea typeface="+mn-ea"/>
                <a:cs typeface="+mn-cs"/>
              </a:rPr>
              <a:t>Rockstock</a:t>
            </a:r>
            <a:r>
              <a:rPr lang="en-US" sz="1200" kern="1200">
                <a:solidFill>
                  <a:schemeClr val="tx1"/>
                </a:solidFill>
                <a:latin typeface="+mn-lt"/>
                <a:ea typeface="+mn-ea"/>
                <a:cs typeface="+mn-cs"/>
              </a:rPr>
              <a:t>) is made with minimal consequences to the environment. Not only is Rich Mineral Paper (</a:t>
            </a:r>
            <a:r>
              <a:rPr lang="en-US" sz="1200" kern="1200" err="1">
                <a:solidFill>
                  <a:schemeClr val="tx1"/>
                </a:solidFill>
                <a:latin typeface="+mn-lt"/>
                <a:ea typeface="+mn-ea"/>
                <a:cs typeface="+mn-cs"/>
              </a:rPr>
              <a:t>Rockstock</a:t>
            </a:r>
            <a:r>
              <a:rPr lang="en-US" sz="1200" kern="1200">
                <a:solidFill>
                  <a:schemeClr val="tx1"/>
                </a:solidFill>
                <a:latin typeface="+mn-lt"/>
                <a:ea typeface="+mn-ea"/>
                <a:cs typeface="+mn-cs"/>
              </a:rPr>
              <a:t>) a “Tree-Free” product, but also does not require water or use of fossil fuel as part of production. This break through product does not require bleach, or use strong acid to lighten or break down the components used to produce the Paper.</a:t>
            </a:r>
          </a:p>
          <a:p>
            <a:r>
              <a:rPr lang="en-US" sz="1200" kern="1200">
                <a:solidFill>
                  <a:schemeClr val="tx1"/>
                </a:solidFill>
                <a:latin typeface="+mn-lt"/>
                <a:ea typeface="+mn-ea"/>
                <a:cs typeface="+mn-cs"/>
              </a:rPr>
              <a:t>As a result the mills have been able to achieve something that no pulp based paper mills have been able to achieve. Rich Mineral Stone Paper mills create no air pollution, no toxic run off and no water pollution. No acid, base or bleach. No Halogens or </a:t>
            </a:r>
            <a:r>
              <a:rPr lang="en-US" sz="1200" kern="1200" err="1">
                <a:solidFill>
                  <a:schemeClr val="tx1"/>
                </a:solidFill>
                <a:latin typeface="+mn-lt"/>
                <a:ea typeface="+mn-ea"/>
                <a:cs typeface="+mn-cs"/>
              </a:rPr>
              <a:t>phalates</a:t>
            </a:r>
            <a:r>
              <a:rPr lang="en-US" sz="1200" kern="1200">
                <a:solidFill>
                  <a:schemeClr val="tx1"/>
                </a:solidFill>
                <a:latin typeface="+mn-lt"/>
                <a:ea typeface="+mn-ea"/>
                <a:cs typeface="+mn-cs"/>
              </a:rPr>
              <a:t>.</a:t>
            </a:r>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14</a:t>
            </a:fld>
            <a:endParaRPr lang="en-US"/>
          </a:p>
        </p:txBody>
      </p:sp>
    </p:spTree>
    <p:extLst>
      <p:ext uri="{BB962C8B-B14F-4D97-AF65-F5344CB8AC3E}">
        <p14:creationId xmlns:p14="http://schemas.microsoft.com/office/powerpoint/2010/main" val="2943783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Stone-Paper</a:t>
            </a:r>
            <a:r>
              <a:rPr lang="en-US"/>
              <a:t>  is energy efficient,  acid free paper that is neither synthetic nor wood pulp </a:t>
            </a:r>
            <a:r>
              <a:rPr lang="en-US" err="1"/>
              <a:t>fibre</a:t>
            </a:r>
            <a:r>
              <a:rPr lang="en-US"/>
              <a:t> based. </a:t>
            </a:r>
            <a:r>
              <a:rPr lang="en-US" b="1"/>
              <a:t>Stone-Paper</a:t>
            </a:r>
            <a:r>
              <a:rPr lang="en-US"/>
              <a:t> is a natural product manufactured from calcium carbonate, CaCO3 powder using proprietary additives as a bonding agent. </a:t>
            </a:r>
          </a:p>
          <a:p>
            <a:r>
              <a:rPr lang="en-US"/>
              <a:t>80.9% of the paper is made up of waste from the building industry -  offcuts and waste stone rock, marble and tiles as well as waste material at existing limestone quarries are ground to recover Calcium Carbonate. </a:t>
            </a:r>
          </a:p>
          <a:p>
            <a:endParaRPr lang="en-US" b="1"/>
          </a:p>
          <a:p>
            <a:r>
              <a:rPr lang="en-US" b="1"/>
              <a:t>Advantages</a:t>
            </a:r>
            <a:r>
              <a:rPr lang="en-US" b="1" baseline="0"/>
              <a:t> - </a:t>
            </a:r>
            <a:r>
              <a:rPr lang="en-US"/>
              <a:t>Anti Static</a:t>
            </a:r>
            <a:r>
              <a:rPr lang="en-US" baseline="0"/>
              <a:t> - </a:t>
            </a:r>
            <a:r>
              <a:rPr lang="en-US"/>
              <a:t>Acid Free</a:t>
            </a:r>
            <a:r>
              <a:rPr lang="en-US" baseline="0"/>
              <a:t> - </a:t>
            </a:r>
            <a:r>
              <a:rPr lang="en-US"/>
              <a:t>No Grain Direction</a:t>
            </a:r>
            <a:r>
              <a:rPr lang="en-US" baseline="0"/>
              <a:t> - </a:t>
            </a:r>
            <a:r>
              <a:rPr lang="en-US"/>
              <a:t>Water Resistant</a:t>
            </a:r>
            <a:r>
              <a:rPr lang="en-US" baseline="0"/>
              <a:t> - </a:t>
            </a:r>
            <a:r>
              <a:rPr lang="en-US"/>
              <a:t>Grease Resistant</a:t>
            </a:r>
            <a:r>
              <a:rPr lang="en-US" baseline="0"/>
              <a:t> - </a:t>
            </a:r>
            <a:r>
              <a:rPr lang="en-US"/>
              <a:t>Tear Resistant</a:t>
            </a:r>
            <a:r>
              <a:rPr lang="en-US" baseline="0"/>
              <a:t> - </a:t>
            </a:r>
            <a:r>
              <a:rPr lang="en-US"/>
              <a:t>Insect Resistant</a:t>
            </a:r>
          </a:p>
          <a:p>
            <a:r>
              <a:rPr lang="en-US" b="1" err="1"/>
              <a:t>Rockstock</a:t>
            </a:r>
            <a:r>
              <a:rPr lang="en-US"/>
              <a:t> is the registered trade-name of a ground-breaking high quality, coated paper with outstanding environmental values that prints extremely well using standard inks.(No special inks are required.)</a:t>
            </a:r>
          </a:p>
          <a:p>
            <a:r>
              <a:rPr lang="en-US"/>
              <a:t>It can be used in most situations where conventional and synthetic paper is used and offers exceptional printing, water proofing and tear resistant qualities. </a:t>
            </a:r>
            <a:r>
              <a:rPr lang="en-US" err="1"/>
              <a:t>Rockstock</a:t>
            </a:r>
            <a:r>
              <a:rPr lang="en-US"/>
              <a:t> claims to be the world's most environmentally friendly paper.</a:t>
            </a:r>
            <a:r>
              <a:rPr lang="en-US" baseline="0"/>
              <a:t> </a:t>
            </a:r>
            <a:r>
              <a:rPr lang="en-US"/>
              <a:t>It is manufactured from ground down waste stone and offcuts used in the building industry.  It contains no wood </a:t>
            </a:r>
            <a:r>
              <a:rPr lang="en-US" err="1"/>
              <a:t>fibre</a:t>
            </a:r>
            <a:r>
              <a:rPr lang="en-US"/>
              <a:t>.</a:t>
            </a:r>
          </a:p>
          <a:p>
            <a:endParaRPr lang="en-US"/>
          </a:p>
          <a:p>
            <a:r>
              <a:rPr lang="en-US" b="1" err="1"/>
              <a:t>Rockstock</a:t>
            </a:r>
            <a:r>
              <a:rPr lang="en-US"/>
              <a:t> has a low carbon emission</a:t>
            </a:r>
            <a:r>
              <a:rPr lang="en-US" baseline="0"/>
              <a:t> - </a:t>
            </a:r>
            <a:r>
              <a:rPr lang="en-US"/>
              <a:t>It uses significantly </a:t>
            </a:r>
            <a:r>
              <a:rPr lang="en-US" b="1"/>
              <a:t>less energy</a:t>
            </a:r>
            <a:r>
              <a:rPr lang="en-US"/>
              <a:t> to produce than wood </a:t>
            </a:r>
            <a:r>
              <a:rPr lang="en-US" err="1"/>
              <a:t>fibre</a:t>
            </a:r>
            <a:r>
              <a:rPr lang="en-US"/>
              <a:t> paper.</a:t>
            </a:r>
            <a:r>
              <a:rPr lang="en-US" baseline="0"/>
              <a:t> - </a:t>
            </a:r>
            <a:r>
              <a:rPr lang="en-US"/>
              <a:t>It generates </a:t>
            </a:r>
            <a:r>
              <a:rPr lang="en-US" b="1"/>
              <a:t>no e</a:t>
            </a:r>
            <a:r>
              <a:rPr lang="en-US"/>
              <a:t>ffl</a:t>
            </a:r>
            <a:r>
              <a:rPr lang="en-US" b="1"/>
              <a:t>uent</a:t>
            </a:r>
            <a:r>
              <a:rPr lang="en-US"/>
              <a:t> in its manufacture.(airborne or solid)</a:t>
            </a:r>
          </a:p>
          <a:p>
            <a:r>
              <a:rPr lang="en-US"/>
              <a:t>It requires </a:t>
            </a:r>
            <a:r>
              <a:rPr lang="en-US" b="1"/>
              <a:t>no water,</a:t>
            </a:r>
            <a:r>
              <a:rPr lang="en-US"/>
              <a:t> </a:t>
            </a:r>
            <a:r>
              <a:rPr lang="en-US" b="1"/>
              <a:t>acid, base</a:t>
            </a:r>
            <a:r>
              <a:rPr lang="en-US"/>
              <a:t> or </a:t>
            </a:r>
            <a:r>
              <a:rPr lang="en-US" b="1"/>
              <a:t>bleach </a:t>
            </a:r>
            <a:r>
              <a:rPr lang="en-US"/>
              <a:t>during production.</a:t>
            </a:r>
            <a:r>
              <a:rPr lang="en-US" baseline="0"/>
              <a:t> - </a:t>
            </a:r>
            <a:r>
              <a:rPr lang="en-US"/>
              <a:t>Any trimmings or waste paper from production is </a:t>
            </a:r>
            <a:r>
              <a:rPr lang="en-US" b="1"/>
              <a:t>recycled</a:t>
            </a:r>
            <a:r>
              <a:rPr lang="en-US"/>
              <a:t> to make new paper.</a:t>
            </a:r>
            <a:r>
              <a:rPr lang="en-US" baseline="0"/>
              <a:t> - </a:t>
            </a:r>
            <a:r>
              <a:rPr lang="en-US"/>
              <a:t>It is both  recyclable</a:t>
            </a:r>
            <a:r>
              <a:rPr lang="en-US" b="1"/>
              <a:t> and photo-degradable</a:t>
            </a:r>
            <a:r>
              <a:rPr lang="en-US" b="0" baseline="0"/>
              <a:t> - </a:t>
            </a:r>
            <a:r>
              <a:rPr lang="en-US"/>
              <a:t>Compostable (Commercial).</a:t>
            </a:r>
            <a:r>
              <a:rPr lang="en-US" baseline="0"/>
              <a:t> </a:t>
            </a:r>
            <a:r>
              <a:rPr lang="en-US"/>
              <a:t>2 product ranges 1. S-Class (Sustainable Range) 2. R-Class (recycled Range</a:t>
            </a:r>
          </a:p>
          <a:p>
            <a:endParaRPr lang="en-US" sz="1200"/>
          </a:p>
          <a:p>
            <a:r>
              <a:rPr lang="en-US" sz="1200"/>
              <a:t>Sometimes confused with synthetic paper, </a:t>
            </a:r>
            <a:r>
              <a:rPr lang="en-US" sz="1200" err="1"/>
              <a:t>Rockstock</a:t>
            </a:r>
            <a:r>
              <a:rPr lang="en-US" sz="1200"/>
              <a:t> is neither synthetic nor pulp or </a:t>
            </a:r>
            <a:r>
              <a:rPr lang="en-US" sz="1200" err="1"/>
              <a:t>fibre</a:t>
            </a:r>
            <a:r>
              <a:rPr lang="en-US" sz="1200"/>
              <a:t> based and is termed "Rich Mineral Paper". </a:t>
            </a:r>
            <a:r>
              <a:rPr lang="en-US" sz="1200" b="1" err="1"/>
              <a:t>Rockstock</a:t>
            </a:r>
            <a:r>
              <a:rPr lang="en-US" sz="1200"/>
              <a:t> has qualities of both  </a:t>
            </a:r>
            <a:r>
              <a:rPr lang="en-US" sz="1200" b="1"/>
              <a:t>pulp</a:t>
            </a:r>
            <a:r>
              <a:rPr lang="en-US" sz="1200"/>
              <a:t> and </a:t>
            </a:r>
            <a:r>
              <a:rPr lang="en-US" sz="1200" b="1"/>
              <a:t>synthetic</a:t>
            </a:r>
            <a:r>
              <a:rPr lang="en-US" sz="1200"/>
              <a:t> papers, but more importantly it is much more </a:t>
            </a:r>
            <a:r>
              <a:rPr lang="en-US" sz="1200" err="1"/>
              <a:t>environmentaly</a:t>
            </a:r>
            <a:r>
              <a:rPr lang="en-US" sz="1200"/>
              <a:t> friendly than either of the two. The printing qualities and exclusive feel make </a:t>
            </a:r>
            <a:r>
              <a:rPr lang="en-US" sz="1200" b="1" err="1"/>
              <a:t>Rockstock</a:t>
            </a:r>
            <a:r>
              <a:rPr lang="en-US" sz="1200"/>
              <a:t> a paper product not seen the likes of previously.</a:t>
            </a:r>
          </a:p>
          <a:p>
            <a:endParaRPr lang="en-US" sz="1200"/>
          </a:p>
          <a:p>
            <a:r>
              <a:rPr lang="en-US" sz="1200"/>
              <a:t>Due to its absorbency attributes, it has superior handling and printing qualities.</a:t>
            </a:r>
          </a:p>
          <a:p>
            <a:r>
              <a:rPr lang="en-US" sz="1200"/>
              <a:t>It is also water, mist, grease, anti-moth and insect proof*, freezer grade, and can be heat sealed(certain products apply).</a:t>
            </a:r>
          </a:p>
          <a:p>
            <a:endParaRPr lang="en-US" sz="1200"/>
          </a:p>
          <a:p>
            <a:r>
              <a:rPr lang="en-US" sz="1200"/>
              <a:t>As it is food grade*, </a:t>
            </a:r>
            <a:r>
              <a:rPr lang="en-US" sz="1200" b="1" err="1"/>
              <a:t>Rockstock</a:t>
            </a:r>
            <a:r>
              <a:rPr lang="en-US" sz="1200"/>
              <a:t> is suitable for thermoforming food trays, containers and in </a:t>
            </a:r>
            <a:r>
              <a:rPr lang="en-US" sz="1200" err="1"/>
              <a:t>mould</a:t>
            </a:r>
            <a:r>
              <a:rPr lang="en-US" sz="1200"/>
              <a:t> </a:t>
            </a:r>
            <a:r>
              <a:rPr lang="en-US" sz="1200" err="1"/>
              <a:t>labelling</a:t>
            </a:r>
            <a:r>
              <a:rPr lang="en-US" sz="1200"/>
              <a:t>.</a:t>
            </a:r>
          </a:p>
          <a:p>
            <a:r>
              <a:rPr lang="en-US" sz="1200" err="1"/>
              <a:t>Rockstock</a:t>
            </a:r>
            <a:r>
              <a:rPr lang="en-US" sz="1200"/>
              <a:t> has unusual physical strength and high fold durability.</a:t>
            </a:r>
          </a:p>
          <a:p>
            <a:endParaRPr lang="en-US"/>
          </a:p>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15</a:t>
            </a:fld>
            <a:endParaRPr lang="en-US"/>
          </a:p>
        </p:txBody>
      </p:sp>
    </p:spTree>
    <p:extLst>
      <p:ext uri="{BB962C8B-B14F-4D97-AF65-F5344CB8AC3E}">
        <p14:creationId xmlns:p14="http://schemas.microsoft.com/office/powerpoint/2010/main" val="2012608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a:t>
            </a:r>
            <a:r>
              <a:rPr lang="en-US" baseline="0" dirty="0"/>
              <a:t> to 8 % landfill is nappies. </a:t>
            </a:r>
            <a:r>
              <a:rPr lang="en-US" dirty="0"/>
              <a:t>Wasted nutrient.   Business opportunity…</a:t>
            </a:r>
          </a:p>
          <a:p>
            <a:r>
              <a:rPr lang="en-US" dirty="0"/>
              <a:t>Methane, 3000+ dirty nappies </a:t>
            </a:r>
            <a:r>
              <a:rPr lang="en-US" sz="1200" kern="1200" dirty="0">
                <a:solidFill>
                  <a:schemeClr val="tx1"/>
                </a:solidFill>
                <a:latin typeface="+mn-lt"/>
                <a:ea typeface="+mn-ea"/>
                <a:cs typeface="+mn-cs"/>
              </a:rPr>
              <a:t>National </a:t>
            </a:r>
            <a:r>
              <a:rPr lang="en-US" sz="1200" kern="1200" dirty="0" err="1">
                <a:solidFill>
                  <a:schemeClr val="tx1"/>
                </a:solidFill>
                <a:latin typeface="+mn-lt"/>
                <a:ea typeface="+mn-ea"/>
                <a:cs typeface="+mn-cs"/>
              </a:rPr>
              <a:t>Geograchic</a:t>
            </a:r>
            <a:r>
              <a:rPr lang="en-US" sz="1200" kern="1200" dirty="0">
                <a:solidFill>
                  <a:schemeClr val="tx1"/>
                </a:solidFill>
                <a:latin typeface="+mn-lt"/>
                <a:ea typeface="+mn-ea"/>
                <a:cs typeface="+mn-cs"/>
              </a:rPr>
              <a:t> did a study that said the average American uses 3796 in a lifetime. </a:t>
            </a:r>
          </a:p>
          <a:p>
            <a:r>
              <a:rPr lang="en-US" sz="1200" kern="1200" dirty="0">
                <a:solidFill>
                  <a:schemeClr val="tx1"/>
                </a:solidFill>
                <a:latin typeface="+mn-lt"/>
                <a:ea typeface="+mn-ea"/>
                <a:cs typeface="+mn-cs"/>
              </a:rPr>
              <a:t>However</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If the average baby is </a:t>
            </a:r>
            <a:r>
              <a:rPr lang="en-US" sz="1200" kern="1200" dirty="0" err="1">
                <a:solidFill>
                  <a:schemeClr val="tx1"/>
                </a:solidFill>
                <a:latin typeface="+mn-lt"/>
                <a:ea typeface="+mn-ea"/>
                <a:cs typeface="+mn-cs"/>
              </a:rPr>
              <a:t>potty</a:t>
            </a:r>
            <a:r>
              <a:rPr lang="en-US" sz="1200" kern="1200" dirty="0">
                <a:solidFill>
                  <a:schemeClr val="tx1"/>
                </a:solidFill>
                <a:latin typeface="+mn-lt"/>
                <a:ea typeface="+mn-ea"/>
                <a:cs typeface="+mn-cs"/>
              </a:rPr>
              <a:t> trained at 2 1/2 years 3796 would be only 4 diaper changes per day. At 6 diapers per day for 2 1/2 years a closer number will be 5,475 - even that is a short estimate. National </a:t>
            </a:r>
            <a:r>
              <a:rPr lang="en-US" sz="1200" kern="1200" dirty="0" err="1">
                <a:solidFill>
                  <a:schemeClr val="tx1"/>
                </a:solidFill>
                <a:latin typeface="+mn-lt"/>
                <a:ea typeface="+mn-ea"/>
                <a:cs typeface="+mn-cs"/>
              </a:rPr>
              <a:t>Geograchic</a:t>
            </a:r>
            <a:r>
              <a:rPr lang="en-US" sz="1200" kern="1200" dirty="0">
                <a:solidFill>
                  <a:schemeClr val="tx1"/>
                </a:solidFill>
                <a:latin typeface="+mn-lt"/>
                <a:ea typeface="+mn-ea"/>
                <a:cs typeface="+mn-cs"/>
              </a:rPr>
              <a:t> did a study that said the average American uses 3796 in a lifetime. </a:t>
            </a:r>
          </a:p>
          <a:p>
            <a:r>
              <a:rPr lang="en-US" dirty="0"/>
              <a:t>We’ve looked</a:t>
            </a:r>
            <a:r>
              <a:rPr lang="en-US" baseline="0" dirty="0"/>
              <a:t> at nutrients – now we look at innovation and how it opens the door to entrepreneurship…</a:t>
            </a:r>
          </a:p>
          <a:p>
            <a:r>
              <a:rPr lang="en-US" sz="1200" kern="1200" dirty="0">
                <a:solidFill>
                  <a:schemeClr val="tx1"/>
                </a:solidFill>
                <a:latin typeface="+mn-lt"/>
                <a:ea typeface="+mn-ea"/>
                <a:cs typeface="+mn-cs"/>
              </a:rPr>
              <a:t>While Mexico is turning used nappies into roof tiles, Scotland is concerting them into park benches and railway sleepers – what could</a:t>
            </a:r>
            <a:r>
              <a:rPr lang="en-US" sz="1200" kern="1200" baseline="0" dirty="0">
                <a:solidFill>
                  <a:schemeClr val="tx1"/>
                </a:solidFill>
                <a:latin typeface="+mn-lt"/>
                <a:ea typeface="+mn-ea"/>
                <a:cs typeface="+mn-cs"/>
              </a:rPr>
              <a:t> a local business do with them in the region?  100 customers break event</a:t>
            </a:r>
            <a:endParaRPr lang="en-US" dirty="0"/>
          </a:p>
          <a:p>
            <a:endParaRPr lang="en-US" b="1"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17</a:t>
            </a:fld>
            <a:endParaRPr lang="en-US"/>
          </a:p>
        </p:txBody>
      </p:sp>
    </p:spTree>
    <p:extLst>
      <p:ext uri="{BB962C8B-B14F-4D97-AF65-F5344CB8AC3E}">
        <p14:creationId xmlns:p14="http://schemas.microsoft.com/office/powerpoint/2010/main" val="1590634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18</a:t>
            </a:fld>
            <a:endParaRPr lang="en-US"/>
          </a:p>
        </p:txBody>
      </p:sp>
    </p:spTree>
    <p:extLst>
      <p:ext uri="{BB962C8B-B14F-4D97-AF65-F5344CB8AC3E}">
        <p14:creationId xmlns:p14="http://schemas.microsoft.com/office/powerpoint/2010/main" val="317375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50% of worlds food is waste….imperfect, past use by date, old but still good….</a:t>
            </a:r>
          </a:p>
        </p:txBody>
      </p:sp>
      <p:sp>
        <p:nvSpPr>
          <p:cNvPr id="4" name="Slide Number Placeholder 3"/>
          <p:cNvSpPr>
            <a:spLocks noGrp="1"/>
          </p:cNvSpPr>
          <p:nvPr>
            <p:ph type="sldNum" sz="quarter" idx="10"/>
          </p:nvPr>
        </p:nvSpPr>
        <p:spPr/>
        <p:txBody>
          <a:bodyPr/>
          <a:lstStyle/>
          <a:p>
            <a:fld id="{75693FD4-8F83-4EF7-AC3F-0DC0388986B0}" type="slidenum">
              <a:rPr lang="en-US" smtClean="0"/>
              <a:pPr/>
              <a:t>19</a:t>
            </a:fld>
            <a:endParaRPr lang="en-US"/>
          </a:p>
        </p:txBody>
      </p:sp>
    </p:spTree>
    <p:extLst>
      <p:ext uri="{BB962C8B-B14F-4D97-AF65-F5344CB8AC3E}">
        <p14:creationId xmlns:p14="http://schemas.microsoft.com/office/powerpoint/2010/main" val="4124217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a:t>
            </a:r>
            <a:r>
              <a:rPr lang="en-US" baseline="0" dirty="0"/>
              <a:t> Business – not rocket science but </a:t>
            </a:r>
            <a:r>
              <a:rPr lang="en-US" b="1" baseline="0" dirty="0"/>
              <a:t>not</a:t>
            </a:r>
            <a:r>
              <a:rPr lang="en-US" baseline="0" dirty="0"/>
              <a:t> everyone can see the value in what they have.  </a:t>
            </a:r>
            <a:r>
              <a:rPr lang="en-US" b="1" baseline="0" dirty="0"/>
              <a:t>The Blue Economy helps people see the value.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Banana growers in the North now getting better money selling their bananas to Natural Evolution than to </a:t>
            </a:r>
            <a:r>
              <a:rPr lang="en-US" dirty="0" err="1"/>
              <a:t>coles</a:t>
            </a:r>
            <a:r>
              <a:rPr lang="en-US" dirty="0"/>
              <a:t> and woolies.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20</a:t>
            </a:fld>
            <a:endParaRPr lang="en-US"/>
          </a:p>
        </p:txBody>
      </p:sp>
    </p:spTree>
    <p:extLst>
      <p:ext uri="{BB962C8B-B14F-4D97-AF65-F5344CB8AC3E}">
        <p14:creationId xmlns:p14="http://schemas.microsoft.com/office/powerpoint/2010/main" val="2516428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 years….1994</a:t>
            </a:r>
          </a:p>
        </p:txBody>
      </p:sp>
      <p:sp>
        <p:nvSpPr>
          <p:cNvPr id="4" name="Slide Number Placeholder 3"/>
          <p:cNvSpPr>
            <a:spLocks noGrp="1"/>
          </p:cNvSpPr>
          <p:nvPr>
            <p:ph type="sldNum" sz="quarter" idx="10"/>
          </p:nvPr>
        </p:nvSpPr>
        <p:spPr/>
        <p:txBody>
          <a:bodyPr/>
          <a:lstStyle/>
          <a:p>
            <a:fld id="{75693FD4-8F83-4EF7-AC3F-0DC0388986B0}" type="slidenum">
              <a:rPr lang="en-US" smtClean="0"/>
              <a:pPr/>
              <a:t>2</a:t>
            </a:fld>
            <a:endParaRPr lang="en-US"/>
          </a:p>
        </p:txBody>
      </p:sp>
    </p:spTree>
    <p:extLst>
      <p:ext uri="{BB962C8B-B14F-4D97-AF65-F5344CB8AC3E}">
        <p14:creationId xmlns:p14="http://schemas.microsoft.com/office/powerpoint/2010/main" val="4282528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natural </a:t>
            </a:r>
            <a:r>
              <a:rPr lang="en-US" dirty="0" err="1"/>
              <a:t>fertlizers</a:t>
            </a:r>
            <a:r>
              <a:rPr lang="en-US" dirty="0"/>
              <a:t> – there is much more we can do with this</a:t>
            </a:r>
            <a:r>
              <a:rPr lang="is-IS" dirty="0"/>
              <a:t>….especially with a growing population.</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21</a:t>
            </a:fld>
            <a:endParaRPr lang="en-US" dirty="0"/>
          </a:p>
        </p:txBody>
      </p:sp>
    </p:spTree>
    <p:extLst>
      <p:ext uri="{BB962C8B-B14F-4D97-AF65-F5344CB8AC3E}">
        <p14:creationId xmlns:p14="http://schemas.microsoft.com/office/powerpoint/2010/main" val="3352145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dirty="0">
                <a:solidFill>
                  <a:schemeClr val="tx1"/>
                </a:solidFill>
                <a:effectLst/>
                <a:latin typeface="+mn-lt"/>
                <a:ea typeface="+mn-ea"/>
                <a:cs typeface="+mn-cs"/>
              </a:rPr>
              <a:t>Many companies including </a:t>
            </a:r>
            <a:r>
              <a:rPr lang="en-AU" sz="1200" b="0" i="0" u="none" strike="noStrike" kern="1200" dirty="0" err="1">
                <a:solidFill>
                  <a:schemeClr val="tx1"/>
                </a:solidFill>
                <a:effectLst/>
                <a:latin typeface="+mn-lt"/>
                <a:ea typeface="+mn-ea"/>
                <a:cs typeface="+mn-cs"/>
              </a:rPr>
              <a:t>AgriProtein</a:t>
            </a:r>
            <a:r>
              <a:rPr lang="en-AU" sz="1200" b="0" i="0" u="none" strike="noStrike" kern="1200" dirty="0">
                <a:solidFill>
                  <a:schemeClr val="tx1"/>
                </a:solidFill>
                <a:effectLst/>
                <a:latin typeface="+mn-lt"/>
                <a:ea typeface="+mn-ea"/>
                <a:cs typeface="+mn-cs"/>
              </a:rPr>
              <a:t> are pioneering waste-to-nutrient insect technology using back soldier larvae to upcycle organic waste into premium and sustainable protein for animal feed. Our process has been tried and tested by Mother Nature for almost 240 million years. Since the Triassic period, nature’s over 125,000 species of flies have broken down, recycled and cleaned up waste. In turn, flies and the larvae from which they emerge, are the natural food of many types of animals including fish, birds and mammals.</a:t>
            </a:r>
            <a:endParaRPr lang="en-US" dirty="0"/>
          </a:p>
        </p:txBody>
      </p:sp>
      <p:sp>
        <p:nvSpPr>
          <p:cNvPr id="4" name="Slide Number Placeholder 3"/>
          <p:cNvSpPr>
            <a:spLocks noGrp="1"/>
          </p:cNvSpPr>
          <p:nvPr>
            <p:ph type="sldNum" sz="quarter" idx="5"/>
          </p:nvPr>
        </p:nvSpPr>
        <p:spPr/>
        <p:txBody>
          <a:bodyPr/>
          <a:lstStyle/>
          <a:p>
            <a:fld id="{75693FD4-8F83-4EF7-AC3F-0DC0388986B0}" type="slidenum">
              <a:rPr lang="en-US" smtClean="0"/>
              <a:pPr/>
              <a:t>23</a:t>
            </a:fld>
            <a:endParaRPr lang="en-US"/>
          </a:p>
        </p:txBody>
      </p:sp>
    </p:spTree>
    <p:extLst>
      <p:ext uri="{BB962C8B-B14F-4D97-AF65-F5344CB8AC3E}">
        <p14:creationId xmlns:p14="http://schemas.microsoft.com/office/powerpoint/2010/main" val="2159716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After the maggots feed on the waste, they are washed, dried and grounded to produce a product that is high in protein and used for feeding </a:t>
            </a:r>
            <a:r>
              <a:rPr lang="en-US" sz="1200" kern="1200" dirty="0">
                <a:solidFill>
                  <a:schemeClr val="tx1"/>
                </a:solidFill>
                <a:latin typeface="+mn-lt"/>
                <a:ea typeface="+mn-ea"/>
                <a:cs typeface="+mn-cs"/>
                <a:hlinkClick r:id="rId3"/>
              </a:rPr>
              <a:t>chickens, </a:t>
            </a:r>
            <a:r>
              <a:rPr lang="en-US" sz="1200" kern="1200" dirty="0">
                <a:solidFill>
                  <a:schemeClr val="tx1"/>
                </a:solidFill>
                <a:latin typeface="+mn-lt"/>
                <a:ea typeface="+mn-ea"/>
                <a:cs typeface="+mn-cs"/>
                <a:hlinkClick r:id="rId4"/>
              </a:rPr>
              <a:t>fish, quail and </a:t>
            </a:r>
            <a:r>
              <a:rPr lang="en-US" sz="1200" kern="1200" dirty="0">
                <a:solidFill>
                  <a:schemeClr val="tx1"/>
                </a:solidFill>
                <a:latin typeface="+mn-lt"/>
                <a:ea typeface="+mn-ea"/>
                <a:cs typeface="+mn-cs"/>
                <a:hlinkClick r:id="rId5"/>
              </a:rPr>
              <a:t>pigs.</a:t>
            </a:r>
          </a:p>
          <a:p>
            <a:r>
              <a:rPr lang="en-US" sz="1200" kern="1200" dirty="0" err="1">
                <a:solidFill>
                  <a:schemeClr val="tx1"/>
                </a:solidFill>
                <a:latin typeface="+mn-lt"/>
                <a:ea typeface="+mn-ea"/>
                <a:cs typeface="+mn-cs"/>
              </a:rPr>
              <a:t>AgriProtein’s</a:t>
            </a:r>
            <a:r>
              <a:rPr lang="en-US" sz="1200" kern="1200" dirty="0">
                <a:solidFill>
                  <a:schemeClr val="tx1"/>
                </a:solidFill>
                <a:latin typeface="+mn-lt"/>
                <a:ea typeface="+mn-ea"/>
                <a:cs typeface="+mn-cs"/>
              </a:rPr>
              <a:t> maggot-based animal feed is more than 15 percent cheaper than other alternatives and has been proven to be highly nutritious for livestock.</a:t>
            </a:r>
          </a:p>
          <a:p>
            <a:r>
              <a:rPr lang="en-US" sz="1200" kern="1200" dirty="0">
                <a:solidFill>
                  <a:schemeClr val="tx1"/>
                </a:solidFill>
                <a:latin typeface="+mn-lt"/>
                <a:ea typeface="+mn-ea"/>
                <a:cs typeface="+mn-cs"/>
              </a:rPr>
              <a:t>The company recently attracted more than $10 million in capital to build more fly farms in South Africa. In fact, the German government has offered </a:t>
            </a:r>
            <a:r>
              <a:rPr lang="en-US" sz="1200" kern="1200" dirty="0" err="1">
                <a:solidFill>
                  <a:schemeClr val="tx1"/>
                </a:solidFill>
                <a:latin typeface="+mn-lt"/>
                <a:ea typeface="+mn-ea"/>
                <a:cs typeface="+mn-cs"/>
              </a:rPr>
              <a:t>AgriProtein</a:t>
            </a:r>
            <a:r>
              <a:rPr lang="en-US" sz="1200" kern="1200" dirty="0">
                <a:solidFill>
                  <a:schemeClr val="tx1"/>
                </a:solidFill>
                <a:latin typeface="+mn-lt"/>
                <a:ea typeface="+mn-ea"/>
                <a:cs typeface="+mn-cs"/>
              </a:rPr>
              <a:t> one million Euros to set up a plant in Germany.</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24</a:t>
            </a:fld>
            <a:endParaRPr lang="en-US" dirty="0"/>
          </a:p>
        </p:txBody>
      </p:sp>
    </p:spTree>
    <p:extLst>
      <p:ext uri="{BB962C8B-B14F-4D97-AF65-F5344CB8AC3E}">
        <p14:creationId xmlns:p14="http://schemas.microsoft.com/office/powerpoint/2010/main" val="827583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dirty="0">
                <a:solidFill>
                  <a:schemeClr val="tx1"/>
                </a:solidFill>
                <a:effectLst/>
                <a:latin typeface="+mn-lt"/>
                <a:ea typeface="+mn-ea"/>
                <a:cs typeface="+mn-cs"/>
              </a:rPr>
              <a:t>upcycle organic waste into premium and sustainable protein for animal feed.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dirty="0">
                <a:solidFill>
                  <a:schemeClr val="tx1"/>
                </a:solidFill>
                <a:effectLst/>
                <a:latin typeface="+mn-lt"/>
                <a:ea typeface="+mn-ea"/>
                <a:cs typeface="+mn-cs"/>
              </a:rPr>
              <a:t>Our process has been tried and tested by Mother Nature for almost 240 million years. Since the Triassic period, nature’s over 125,000 species of flies have broken down, recycled and cleaned up waste. In turn, flies and the larvae from which they emerge, are the natural food of many types of animals including fish, birds and mammals.</a:t>
            </a:r>
            <a:endParaRPr lang="en-US" dirty="0"/>
          </a:p>
          <a:p>
            <a:endParaRPr lang="en-US" dirty="0"/>
          </a:p>
        </p:txBody>
      </p:sp>
      <p:sp>
        <p:nvSpPr>
          <p:cNvPr id="4" name="Slide Number Placeholder 3"/>
          <p:cNvSpPr>
            <a:spLocks noGrp="1"/>
          </p:cNvSpPr>
          <p:nvPr>
            <p:ph type="sldNum" sz="quarter" idx="5"/>
          </p:nvPr>
        </p:nvSpPr>
        <p:spPr/>
        <p:txBody>
          <a:bodyPr/>
          <a:lstStyle/>
          <a:p>
            <a:fld id="{75693FD4-8F83-4EF7-AC3F-0DC0388986B0}" type="slidenum">
              <a:rPr lang="en-US" smtClean="0"/>
              <a:pPr/>
              <a:t>25</a:t>
            </a:fld>
            <a:endParaRPr lang="en-US"/>
          </a:p>
        </p:txBody>
      </p:sp>
    </p:spTree>
    <p:extLst>
      <p:ext uri="{BB962C8B-B14F-4D97-AF65-F5344CB8AC3E}">
        <p14:creationId xmlns:p14="http://schemas.microsoft.com/office/powerpoint/2010/main" val="3459971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latin typeface="+mn-lt"/>
                <a:ea typeface="+mn-ea"/>
                <a:cs typeface="+mn-cs"/>
              </a:rPr>
              <a:t>AgriProtein’s</a:t>
            </a:r>
            <a:r>
              <a:rPr lang="en-US" sz="1200" kern="1200" dirty="0">
                <a:solidFill>
                  <a:schemeClr val="tx1"/>
                </a:solidFill>
                <a:latin typeface="+mn-lt"/>
                <a:ea typeface="+mn-ea"/>
                <a:cs typeface="+mn-cs"/>
              </a:rPr>
              <a:t> maggot-based animal feed is more than 15 percent cheaper than other alternatives and has been proven to be highly nutritious for livestock.</a:t>
            </a:r>
          </a:p>
          <a:p>
            <a:r>
              <a:rPr lang="en-US" sz="1200" kern="1200" dirty="0">
                <a:solidFill>
                  <a:schemeClr val="tx1"/>
                </a:solidFill>
                <a:latin typeface="+mn-lt"/>
                <a:ea typeface="+mn-ea"/>
                <a:cs typeface="+mn-cs"/>
              </a:rPr>
              <a:t>The company recently attracted more than $10 million in capital to build more fly farms in South Africa. In fact, the German government has offered </a:t>
            </a:r>
            <a:r>
              <a:rPr lang="en-US" sz="1200" kern="1200" dirty="0" err="1">
                <a:solidFill>
                  <a:schemeClr val="tx1"/>
                </a:solidFill>
                <a:latin typeface="+mn-lt"/>
                <a:ea typeface="+mn-ea"/>
                <a:cs typeface="+mn-cs"/>
              </a:rPr>
              <a:t>AgriProtein</a:t>
            </a:r>
            <a:r>
              <a:rPr lang="en-US" sz="1200" kern="1200" dirty="0">
                <a:solidFill>
                  <a:schemeClr val="tx1"/>
                </a:solidFill>
                <a:latin typeface="+mn-lt"/>
                <a:ea typeface="+mn-ea"/>
                <a:cs typeface="+mn-cs"/>
              </a:rPr>
              <a:t> one million Euros to set up a plant in Germany.</a:t>
            </a:r>
            <a:endParaRPr lang="en-US" dirty="0"/>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26</a:t>
            </a:fld>
            <a:endParaRPr lang="en-US" dirty="0"/>
          </a:p>
        </p:txBody>
      </p:sp>
    </p:spTree>
    <p:extLst>
      <p:ext uri="{BB962C8B-B14F-4D97-AF65-F5344CB8AC3E}">
        <p14:creationId xmlns:p14="http://schemas.microsoft.com/office/powerpoint/2010/main" val="3700954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Turning waste into taste.  Growing </a:t>
            </a:r>
            <a:r>
              <a:rPr lang="en-US" dirty="0" err="1"/>
              <a:t>mushroooms</a:t>
            </a:r>
            <a:r>
              <a:rPr lang="en-US" dirty="0"/>
              <a:t> across Paris to provide employment and local produce.  Can grow in old shipping containers, basements etc. Work with Ivanka M</a:t>
            </a:r>
          </a:p>
        </p:txBody>
      </p:sp>
      <p:sp>
        <p:nvSpPr>
          <p:cNvPr id="4" name="Slide Number Placeholder 3"/>
          <p:cNvSpPr>
            <a:spLocks noGrp="1"/>
          </p:cNvSpPr>
          <p:nvPr>
            <p:ph type="sldNum" sz="quarter" idx="10"/>
          </p:nvPr>
        </p:nvSpPr>
        <p:spPr/>
        <p:txBody>
          <a:bodyPr/>
          <a:lstStyle/>
          <a:p>
            <a:fld id="{75693FD4-8F83-4EF7-AC3F-0DC0388986B0}" type="slidenum">
              <a:rPr lang="en-US" smtClean="0"/>
              <a:pPr/>
              <a:t>28</a:t>
            </a:fld>
            <a:endParaRPr lang="en-US"/>
          </a:p>
        </p:txBody>
      </p:sp>
    </p:spTree>
    <p:extLst>
      <p:ext uri="{BB962C8B-B14F-4D97-AF65-F5344CB8AC3E}">
        <p14:creationId xmlns:p14="http://schemas.microsoft.com/office/powerpoint/2010/main" val="3098713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29</a:t>
            </a:fld>
            <a:endParaRPr lang="en-US"/>
          </a:p>
        </p:txBody>
      </p:sp>
    </p:spTree>
    <p:extLst>
      <p:ext uri="{BB962C8B-B14F-4D97-AF65-F5344CB8AC3E}">
        <p14:creationId xmlns:p14="http://schemas.microsoft.com/office/powerpoint/2010/main" val="1707356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the door to new industries. How many cafes are there in Melbourne?</a:t>
            </a:r>
          </a:p>
          <a:p>
            <a:endParaRPr lang="en-US" dirty="0"/>
          </a:p>
          <a:p>
            <a:r>
              <a:rPr lang="en-US" dirty="0"/>
              <a:t>Every month, </a:t>
            </a:r>
            <a:r>
              <a:rPr lang="en-US" dirty="0" err="1"/>
              <a:t>Singtex</a:t>
            </a:r>
            <a:r>
              <a:rPr lang="en-US" dirty="0"/>
              <a:t> collects around 300kg to 400kg of waste coffee grounds for free from Starbucks and churns them into fabrics.</a:t>
            </a:r>
          </a:p>
          <a:p>
            <a:r>
              <a:rPr lang="en-US" dirty="0"/>
              <a:t>The future is bright for the reuse of waste coffee grounds not just in fabrics, but also in shoe soles, socks, luggage, soaps and a slew of other products.</a:t>
            </a:r>
            <a:r>
              <a:rPr lang="en-US" baseline="0" dirty="0"/>
              <a:t>  </a:t>
            </a:r>
            <a:r>
              <a:rPr lang="en-US" dirty="0"/>
              <a:t>The company patented </a:t>
            </a:r>
            <a:r>
              <a:rPr lang="en-US" dirty="0" err="1"/>
              <a:t>S.Cafe</a:t>
            </a:r>
            <a:r>
              <a:rPr lang="en-US" dirty="0"/>
              <a:t> fabric nanotechnology and was the world’s first mill to produce this eco-friendly textile.</a:t>
            </a:r>
          </a:p>
          <a:p>
            <a:endParaRPr lang="en-US" dirty="0"/>
          </a:p>
          <a:p>
            <a:r>
              <a:rPr lang="en-US" dirty="0" err="1"/>
              <a:t>Singtex</a:t>
            </a:r>
            <a:r>
              <a:rPr lang="en-US" dirty="0"/>
              <a:t> produces sports wear for Nike Inc, North Face Inc, Patagonia Inc, Adidas AG and Puma AG.</a:t>
            </a:r>
          </a:p>
          <a:p>
            <a:r>
              <a:rPr lang="en-US" dirty="0" err="1"/>
              <a:t>S.Cafe</a:t>
            </a:r>
            <a:r>
              <a:rPr lang="en-US" dirty="0"/>
              <a:t> beats Gore-Tex fabrics in terms of UV protection, faster drying time, odor control and better pricing point,”</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30</a:t>
            </a:fld>
            <a:endParaRPr lang="en-US"/>
          </a:p>
        </p:txBody>
      </p:sp>
    </p:spTree>
    <p:extLst>
      <p:ext uri="{BB962C8B-B14F-4D97-AF65-F5344CB8AC3E}">
        <p14:creationId xmlns:p14="http://schemas.microsoft.com/office/powerpoint/2010/main" val="603767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31</a:t>
            </a:fld>
            <a:endParaRPr lang="en-US"/>
          </a:p>
        </p:txBody>
      </p:sp>
    </p:spTree>
    <p:extLst>
      <p:ext uri="{BB962C8B-B14F-4D97-AF65-F5344CB8AC3E}">
        <p14:creationId xmlns:p14="http://schemas.microsoft.com/office/powerpoint/2010/main" val="11786159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32</a:t>
            </a:fld>
            <a:endParaRPr lang="en-US"/>
          </a:p>
        </p:txBody>
      </p:sp>
    </p:spTree>
    <p:extLst>
      <p:ext uri="{BB962C8B-B14F-4D97-AF65-F5344CB8AC3E}">
        <p14:creationId xmlns:p14="http://schemas.microsoft.com/office/powerpoint/2010/main" val="2337668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1"/>
          <p:cNvSpPr>
            <a:spLocks noGrp="1" noRot="1" noChangeAspect="1" noChangeArrowheads="1" noTextEdit="1"/>
          </p:cNvSpPr>
          <p:nvPr>
            <p:ph type="sldImg"/>
          </p:nvPr>
        </p:nvSpPr>
        <p:spPr>
          <a:solidFill>
            <a:srgbClr val="FFFFFF"/>
          </a:solidFill>
          <a:ln/>
        </p:spPr>
      </p:sp>
      <p:sp>
        <p:nvSpPr>
          <p:cNvPr id="348163"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mn-lt"/>
                <a:ea typeface="+mn-ea"/>
                <a:cs typeface="+mn-cs"/>
              </a:rPr>
              <a:t>Look from space – one system – known as the blue planet.  So when we talk about the blue economy – it’s one living system where everything and everyone is interconnected.</a:t>
            </a:r>
          </a:p>
          <a:p>
            <a:endParaRPr lang="en-AU" sz="1200" kern="1200" dirty="0">
              <a:solidFill>
                <a:schemeClr val="tx1"/>
              </a:solidFill>
              <a:effectLst/>
              <a:latin typeface="+mn-lt"/>
              <a:ea typeface="+mn-ea"/>
              <a:cs typeface="+mn-cs"/>
            </a:endParaRP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dirty="0">
                <a:latin typeface="Lucida Grande" charset="0"/>
                <a:cs typeface="Lucida Grande" charset="0"/>
                <a:sym typeface="Lucida Grande" charset="0"/>
              </a:rPr>
              <a:t>Photo of Earth (known as Earth rising) taken from the moon by Apollo 8, December 22, 1968 by astronaut Bill Anders. The photo was the first to show Earth from this perspective, and demonstrates the fragility and finite nature of Earth.  It also showed</a:t>
            </a:r>
            <a:r>
              <a:rPr lang="en-US" sz="1400" baseline="0" dirty="0">
                <a:latin typeface="Lucida Grande" charset="0"/>
                <a:cs typeface="Lucida Grande" charset="0"/>
                <a:sym typeface="Lucida Grande" charset="0"/>
              </a:rPr>
              <a:t> how it’s a blue earth not a green one.  We are ¾’s water – a delicate system of systems.  </a:t>
            </a:r>
            <a:endParaRPr lang="en-US" sz="1400" dirty="0">
              <a:latin typeface="Lucida Grande" charset="0"/>
              <a:cs typeface="Lucida Grande" charset="0"/>
              <a:sym typeface="Lucida Grande" charset="0"/>
            </a:endParaRPr>
          </a:p>
          <a:p>
            <a:pPr eaLnBrk="1" hangingPunct="1">
              <a:lnSpc>
                <a:spcPct val="11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dirty="0">
              <a:latin typeface="Arial" charset="0"/>
              <a:cs typeface="Arial" charset="0"/>
              <a:sym typeface="Arial" charset="0"/>
            </a:endParaRPr>
          </a:p>
        </p:txBody>
      </p:sp>
    </p:spTree>
    <p:extLst>
      <p:ext uri="{BB962C8B-B14F-4D97-AF65-F5344CB8AC3E}">
        <p14:creationId xmlns:p14="http://schemas.microsoft.com/office/powerpoint/2010/main" val="31851821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Biodegradable – everything will in time -3 days 300 years.  We need to look beyond ecological</a:t>
            </a:r>
            <a:r>
              <a:rPr lang="en-US" baseline="0" dirty="0"/>
              <a:t> process to an ecological system to really innovate. </a:t>
            </a:r>
            <a:r>
              <a:rPr lang="en-US" dirty="0" err="1"/>
              <a:t>Biobased</a:t>
            </a:r>
            <a:r>
              <a:rPr lang="en-US" dirty="0"/>
              <a:t> economy moved</a:t>
            </a:r>
            <a:r>
              <a:rPr lang="en-US" baseline="0" dirty="0"/>
              <a:t> to </a:t>
            </a:r>
            <a:r>
              <a:rPr lang="en-US" dirty="0"/>
              <a:t>mineral based.</a:t>
            </a:r>
          </a:p>
          <a:p>
            <a:endParaRPr lang="en-US" dirty="0"/>
          </a:p>
          <a:p>
            <a:r>
              <a:rPr lang="en-US" dirty="0"/>
              <a:t>If being a thief and saying I’m only going to steal</a:t>
            </a:r>
            <a:r>
              <a:rPr lang="en-US" baseline="0" dirty="0"/>
              <a:t> cash, TV’s, mobile phones and computers – no longer going to steal cars or CD’s – does that make someone less bad?</a:t>
            </a:r>
          </a:p>
          <a:p>
            <a:r>
              <a:rPr lang="en-US" baseline="0" dirty="0"/>
              <a:t>Are Universities doing less bad perpetuation the same thinking that’s put us in the predicament we are currently in? I would suggest they are….</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33</a:t>
            </a:fld>
            <a:endParaRPr lang="en-US"/>
          </a:p>
        </p:txBody>
      </p:sp>
    </p:spTree>
    <p:extLst>
      <p:ext uri="{BB962C8B-B14F-4D97-AF65-F5344CB8AC3E}">
        <p14:creationId xmlns:p14="http://schemas.microsoft.com/office/powerpoint/2010/main" val="1998742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Water emerging from some deep ground water, may have fallen as rain many tens, hundreds, thousands of years ago. Soil and rock layers naturally filter the ground water to a high degree of clarity, healthy soils = healthy ecosystems. – http://</a:t>
            </a:r>
            <a:r>
              <a:rPr lang="en-US" sz="1200" kern="1200" dirty="0" err="1">
                <a:solidFill>
                  <a:schemeClr val="tx1"/>
                </a:solidFill>
                <a:latin typeface="+mn-lt"/>
                <a:ea typeface="+mn-ea"/>
                <a:cs typeface="+mn-cs"/>
              </a:rPr>
              <a:t>www.permamatrix.com</a:t>
            </a:r>
            <a:r>
              <a:rPr lang="en-US" sz="1200" kern="1200" dirty="0">
                <a:solidFill>
                  <a:schemeClr val="tx1"/>
                </a:solidFill>
                <a:latin typeface="+mn-lt"/>
                <a:ea typeface="+mn-ea"/>
                <a:cs typeface="+mn-cs"/>
              </a:rPr>
              <a:t>/healthy-soil-gives-us-clean-air-and-water/</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34</a:t>
            </a:fld>
            <a:endParaRPr lang="en-US"/>
          </a:p>
        </p:txBody>
      </p:sp>
    </p:spTree>
    <p:extLst>
      <p:ext uri="{BB962C8B-B14F-4D97-AF65-F5344CB8AC3E}">
        <p14:creationId xmlns:p14="http://schemas.microsoft.com/office/powerpoint/2010/main" val="40670926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latin typeface="+mn-lt"/>
                <a:ea typeface="+mn-ea"/>
                <a:cs typeface="+mn-cs"/>
              </a:rPr>
              <a:t>This eco-bus, dubbed the "</a:t>
            </a:r>
            <a:r>
              <a:rPr lang="en-US" sz="1200" kern="1200" err="1">
                <a:solidFill>
                  <a:schemeClr val="tx1"/>
                </a:solidFill>
                <a:latin typeface="+mn-lt"/>
                <a:ea typeface="+mn-ea"/>
                <a:cs typeface="+mn-cs"/>
              </a:rPr>
              <a:t>Phyto</a:t>
            </a:r>
            <a:r>
              <a:rPr lang="en-US" sz="1200" kern="1200">
                <a:solidFill>
                  <a:schemeClr val="tx1"/>
                </a:solidFill>
                <a:latin typeface="+mn-lt"/>
                <a:ea typeface="+mn-ea"/>
                <a:cs typeface="+mn-cs"/>
              </a:rPr>
              <a:t> Kinetic," was designed by landscape artist Marc </a:t>
            </a:r>
            <a:r>
              <a:rPr lang="en-US" sz="1200" kern="1200" err="1">
                <a:solidFill>
                  <a:schemeClr val="tx1"/>
                </a:solidFill>
                <a:latin typeface="+mn-lt"/>
                <a:ea typeface="+mn-ea"/>
                <a:cs typeface="+mn-cs"/>
              </a:rPr>
              <a:t>Grañén</a:t>
            </a:r>
            <a:r>
              <a:rPr lang="en-US" sz="1200" kern="1200">
                <a:solidFill>
                  <a:schemeClr val="tx1"/>
                </a:solidFill>
                <a:latin typeface="+mn-lt"/>
                <a:ea typeface="+mn-ea"/>
                <a:cs typeface="+mn-cs"/>
              </a:rPr>
              <a:t> of Barcelona, Spain in an effort to energize public buses with life, improve the urban ecosystem, and purify the air that city slickers breathe. Best of all, this roof top garden can be watered naturally or better still, by water from the vehicle's air conditioning system...	</a:t>
            </a:r>
          </a:p>
          <a:p>
            <a:r>
              <a:rPr lang="en-US" err="1"/>
              <a:t>Melb</a:t>
            </a:r>
            <a:r>
              <a:rPr lang="en-US"/>
              <a:t> pop up gardens</a:t>
            </a:r>
          </a:p>
          <a:p>
            <a:endParaRPr lang="en-US"/>
          </a:p>
          <a:p>
            <a:r>
              <a:rPr lang="en-US"/>
              <a:t>Paris Mayor </a:t>
            </a:r>
            <a:r>
              <a:rPr lang="en-US" sz="1200" kern="1200">
                <a:solidFill>
                  <a:schemeClr val="tx1"/>
                </a:solidFill>
                <a:latin typeface="+mn-lt"/>
                <a:ea typeface="+mn-ea"/>
                <a:cs typeface="+mn-cs"/>
              </a:rPr>
              <a:t>Anne Hidalgo’s</a:t>
            </a:r>
            <a:r>
              <a:rPr lang="en-US" baseline="0"/>
              <a:t> </a:t>
            </a:r>
            <a:r>
              <a:rPr lang="en-US" sz="1200" kern="1200">
                <a:solidFill>
                  <a:schemeClr val="tx1"/>
                </a:solidFill>
                <a:latin typeface="+mn-lt"/>
                <a:ea typeface="+mn-ea"/>
                <a:cs typeface="+mn-cs"/>
              </a:rPr>
              <a:t>in addition to a green beltway through Paris, she wants to use the tunnels for farming fish and mushrooms - See more at: http://</a:t>
            </a:r>
            <a:r>
              <a:rPr lang="en-US" sz="1200" kern="1200" err="1">
                <a:solidFill>
                  <a:schemeClr val="tx1"/>
                </a:solidFill>
                <a:latin typeface="+mn-lt"/>
                <a:ea typeface="+mn-ea"/>
                <a:cs typeface="+mn-cs"/>
              </a:rPr>
              <a:t>www.richardcyoung.com</a:t>
            </a:r>
            <a:r>
              <a:rPr lang="en-US" sz="1200" kern="1200">
                <a:solidFill>
                  <a:schemeClr val="tx1"/>
                </a:solidFill>
                <a:latin typeface="+mn-lt"/>
                <a:ea typeface="+mn-ea"/>
                <a:cs typeface="+mn-cs"/>
              </a:rPr>
              <a:t>/essential-news/</a:t>
            </a:r>
            <a:r>
              <a:rPr lang="en-US" sz="1200" kern="1200" err="1">
                <a:solidFill>
                  <a:schemeClr val="tx1"/>
                </a:solidFill>
                <a:latin typeface="+mn-lt"/>
                <a:ea typeface="+mn-ea"/>
                <a:cs typeface="+mn-cs"/>
              </a:rPr>
              <a:t>anne</a:t>
            </a:r>
            <a:r>
              <a:rPr lang="en-US" sz="1200" kern="1200">
                <a:solidFill>
                  <a:schemeClr val="tx1"/>
                </a:solidFill>
                <a:latin typeface="+mn-lt"/>
                <a:ea typeface="+mn-ea"/>
                <a:cs typeface="+mn-cs"/>
              </a:rPr>
              <a:t>-hidalgo-</a:t>
            </a:r>
            <a:r>
              <a:rPr lang="en-US" sz="1200" kern="1200" err="1">
                <a:solidFill>
                  <a:schemeClr val="tx1"/>
                </a:solidFill>
                <a:latin typeface="+mn-lt"/>
                <a:ea typeface="+mn-ea"/>
                <a:cs typeface="+mn-cs"/>
              </a:rPr>
              <a:t>paris</a:t>
            </a:r>
            <a:r>
              <a:rPr lang="en-US" sz="1200" kern="1200">
                <a:solidFill>
                  <a:schemeClr val="tx1"/>
                </a:solidFill>
                <a:latin typeface="+mn-lt"/>
                <a:ea typeface="+mn-ea"/>
                <a:cs typeface="+mn-cs"/>
              </a:rPr>
              <a:t>-first-lady-mayor-good-start/</a:t>
            </a:r>
          </a:p>
          <a:p>
            <a:r>
              <a:rPr lang="en-US" sz="1200" kern="1200">
                <a:solidFill>
                  <a:schemeClr val="tx1"/>
                </a:solidFill>
                <a:latin typeface="+mn-lt"/>
                <a:ea typeface="+mn-ea"/>
                <a:cs typeface="+mn-cs"/>
              </a:rPr>
              <a:t>Container EUR60k</a:t>
            </a:r>
            <a:r>
              <a:rPr lang="en-US" sz="1200" kern="1200" baseline="0">
                <a:solidFill>
                  <a:schemeClr val="tx1"/>
                </a:solidFill>
                <a:latin typeface="+mn-lt"/>
                <a:ea typeface="+mn-ea"/>
                <a:cs typeface="+mn-cs"/>
              </a:rPr>
              <a:t> pa</a:t>
            </a:r>
          </a:p>
          <a:p>
            <a:endParaRPr lang="en-US"/>
          </a:p>
          <a:p>
            <a:endParaRPr lang="en-US"/>
          </a:p>
        </p:txBody>
      </p:sp>
      <p:sp>
        <p:nvSpPr>
          <p:cNvPr id="4" name="Slide Number Placeholder 3"/>
          <p:cNvSpPr>
            <a:spLocks noGrp="1"/>
          </p:cNvSpPr>
          <p:nvPr>
            <p:ph type="sldNum" sz="quarter" idx="10"/>
          </p:nvPr>
        </p:nvSpPr>
        <p:spPr/>
        <p:txBody>
          <a:bodyPr/>
          <a:lstStyle/>
          <a:p>
            <a:fld id="{22FCCDE2-E1D0-6D42-844D-E92F5D05BB12}" type="slidenum">
              <a:rPr lang="en-US" smtClean="0"/>
              <a:t>35</a:t>
            </a:fld>
            <a:endParaRPr lang="en-US"/>
          </a:p>
        </p:txBody>
      </p:sp>
    </p:spTree>
    <p:extLst>
      <p:ext uri="{BB962C8B-B14F-4D97-AF65-F5344CB8AC3E}">
        <p14:creationId xmlns:p14="http://schemas.microsoft.com/office/powerpoint/2010/main" val="2853174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dirty="0">
                <a:solidFill>
                  <a:schemeClr val="tx1"/>
                </a:solidFill>
                <a:effectLst/>
                <a:latin typeface="+mn-lt"/>
                <a:ea typeface="+mn-ea"/>
                <a:cs typeface="+mn-cs"/>
              </a:rPr>
              <a:t>Harvesting sunshine and rain</a:t>
            </a:r>
          </a:p>
          <a:p>
            <a:r>
              <a:rPr lang="en-AU" sz="1200" b="1" i="0" u="none" strike="noStrike" kern="1200" dirty="0">
                <a:solidFill>
                  <a:schemeClr val="tx1"/>
                </a:solidFill>
                <a:effectLst/>
                <a:latin typeface="+mn-lt"/>
                <a:ea typeface="+mn-ea"/>
                <a:cs typeface="+mn-cs"/>
              </a:rPr>
              <a:t>Aquaponics</a:t>
            </a:r>
            <a:r>
              <a:rPr lang="en-AU" sz="1200" b="0" i="0" u="none" strike="noStrike" kern="1200" dirty="0">
                <a:solidFill>
                  <a:schemeClr val="tx1"/>
                </a:solidFill>
                <a:effectLst/>
                <a:latin typeface="+mn-lt"/>
                <a:ea typeface="+mn-ea"/>
                <a:cs typeface="+mn-cs"/>
              </a:rPr>
              <a:t> is a combination of aquaculture, which is growing fish and other aquatic animals, and hydroponics which is growing plants without soil. </a:t>
            </a:r>
            <a:r>
              <a:rPr lang="en-AU" sz="1200" b="1" i="0" u="none" strike="noStrike" kern="1200" dirty="0">
                <a:solidFill>
                  <a:schemeClr val="tx1"/>
                </a:solidFill>
                <a:effectLst/>
                <a:latin typeface="+mn-lt"/>
                <a:ea typeface="+mn-ea"/>
                <a:cs typeface="+mn-cs"/>
              </a:rPr>
              <a:t>Aquaponics</a:t>
            </a:r>
            <a:r>
              <a:rPr lang="en-AU" sz="1200" b="0" i="0" u="none" strike="noStrike" kern="1200" dirty="0">
                <a:solidFill>
                  <a:schemeClr val="tx1"/>
                </a:solidFill>
                <a:effectLst/>
                <a:latin typeface="+mn-lt"/>
                <a:ea typeface="+mn-ea"/>
                <a:cs typeface="+mn-cs"/>
              </a:rPr>
              <a:t> uses these two in a symbiotic combination in which plants are fed the aquatic animals' discharge or waste.</a:t>
            </a:r>
          </a:p>
          <a:p>
            <a:r>
              <a:rPr lang="en-US" dirty="0"/>
              <a:t>Joined by walkways</a:t>
            </a:r>
            <a:r>
              <a:rPr lang="en-US" baseline="0" dirty="0"/>
              <a:t> - </a:t>
            </a:r>
            <a:r>
              <a:rPr lang="en-US" sz="1200" kern="1200" dirty="0">
                <a:solidFill>
                  <a:schemeClr val="tx1"/>
                </a:solidFill>
                <a:latin typeface="+mn-lt"/>
                <a:ea typeface="+mn-ea"/>
                <a:cs typeface="+mn-cs"/>
              </a:rPr>
              <a:t>With an increasing global population and a decreasing supply of arable land, providing sufficient food to meet demand is becoming increasingly more difficult. Barcelona-based design practice </a:t>
            </a:r>
            <a:r>
              <a:rPr lang="en-US" sz="1200" kern="1200" dirty="0">
                <a:solidFill>
                  <a:schemeClr val="tx1"/>
                </a:solidFill>
                <a:latin typeface="+mn-lt"/>
                <a:ea typeface="+mn-ea"/>
                <a:cs typeface="+mn-cs"/>
                <a:hlinkClick r:id="rId3"/>
              </a:rPr>
              <a:t>Forward Thinking Architecture proposes an innovative solution: </a:t>
            </a:r>
            <a:r>
              <a:rPr lang="en-US" sz="1200" kern="1200" dirty="0">
                <a:solidFill>
                  <a:schemeClr val="tx1"/>
                </a:solidFill>
                <a:latin typeface="+mn-lt"/>
                <a:ea typeface="+mn-ea"/>
                <a:cs typeface="+mn-cs"/>
                <a:hlinkClick r:id="rId4"/>
              </a:rPr>
              <a:t>Smart Floating Farms. Designed to complement traditional farming, these solar-powered and modular </a:t>
            </a:r>
            <a:r>
              <a:rPr lang="en-US" sz="1200" kern="1200" dirty="0">
                <a:solidFill>
                  <a:schemeClr val="tx1"/>
                </a:solidFill>
                <a:latin typeface="+mn-lt"/>
                <a:ea typeface="+mn-ea"/>
                <a:cs typeface="+mn-cs"/>
                <a:hlinkClick r:id="rId5"/>
              </a:rPr>
              <a:t>floating farms make use of underutilized water bodies to promote long-term food security and resilience.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Read more: </a:t>
            </a:r>
            <a:r>
              <a:rPr lang="en-US" sz="1200" kern="1200" dirty="0">
                <a:solidFill>
                  <a:schemeClr val="tx1"/>
                </a:solidFill>
                <a:latin typeface="+mn-lt"/>
                <a:ea typeface="+mn-ea"/>
                <a:cs typeface="+mn-cs"/>
                <a:hlinkClick r:id="rId6"/>
              </a:rPr>
              <a:t>Could solar-powered floating farms provide enough food for the entire world? | Inhabitat - Sustainable Design Innovation, Eco Architecture, Green Building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36</a:t>
            </a:fld>
            <a:endParaRPr lang="en-US"/>
          </a:p>
        </p:txBody>
      </p:sp>
    </p:spTree>
    <p:extLst>
      <p:ext uri="{BB962C8B-B14F-4D97-AF65-F5344CB8AC3E}">
        <p14:creationId xmlns:p14="http://schemas.microsoft.com/office/powerpoint/2010/main" val="15740890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37</a:t>
            </a:fld>
            <a:endParaRPr lang="en-US"/>
          </a:p>
        </p:txBody>
      </p:sp>
    </p:spTree>
    <p:extLst>
      <p:ext uri="{BB962C8B-B14F-4D97-AF65-F5344CB8AC3E}">
        <p14:creationId xmlns:p14="http://schemas.microsoft.com/office/powerpoint/2010/main" val="11899807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Ecosystems provide pragmatic design principles for the new economy.</a:t>
            </a:r>
          </a:p>
          <a:p>
            <a:r>
              <a:rPr lang="en-US" sz="1200" b="0" i="0" u="none" strike="noStrike" kern="1200" baseline="0">
                <a:solidFill>
                  <a:schemeClr val="tx1"/>
                </a:solidFill>
                <a:latin typeface="+mn-lt"/>
                <a:ea typeface="+mn-ea"/>
                <a:cs typeface="+mn-cs"/>
              </a:rPr>
              <a:t>The first of these is based on the observation that all matter and energy cascades from one species to another. Such cascading of nutrients involves partaking of locally available resources, employing all contributors, and using the waste for one as the resource for another.</a:t>
            </a:r>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38</a:t>
            </a:fld>
            <a:endParaRPr lang="en-US"/>
          </a:p>
        </p:txBody>
      </p:sp>
    </p:spTree>
    <p:extLst>
      <p:ext uri="{BB962C8B-B14F-4D97-AF65-F5344CB8AC3E}">
        <p14:creationId xmlns:p14="http://schemas.microsoft.com/office/powerpoint/2010/main" val="17708338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nature there is zero waste</a:t>
            </a:r>
          </a:p>
          <a:p>
            <a:r>
              <a:rPr lang="en-US"/>
              <a:t>Let’s design it right from the beginning to work with all the natural element.</a:t>
            </a:r>
            <a:r>
              <a:rPr lang="en-US" baseline="0"/>
              <a:t> Nature can survive without us, but we can’t survive without nature.</a:t>
            </a:r>
            <a:endParaRPr lang="en-US"/>
          </a:p>
          <a:p>
            <a:r>
              <a:rPr lang="en-US"/>
              <a:t>Think in systems</a:t>
            </a:r>
          </a:p>
          <a:p>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sz="1200" b="1"/>
              <a:t>Waste does not exist in natural systems.   </a:t>
            </a:r>
            <a:r>
              <a:rPr lang="en-US" sz="1200"/>
              <a:t>The ‘waste’ of an animal for example becomes nutrient for microbes, fungi, plants, trees, reptiles, mammals and so on.</a:t>
            </a:r>
            <a:endParaRPr lang="en-US" sz="1200" b="1"/>
          </a:p>
          <a:p>
            <a:endParaRPr lang="en-US"/>
          </a:p>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39</a:t>
            </a:fld>
            <a:endParaRPr lang="en-US"/>
          </a:p>
        </p:txBody>
      </p:sp>
    </p:spTree>
    <p:extLst>
      <p:ext uri="{BB962C8B-B14F-4D97-AF65-F5344CB8AC3E}">
        <p14:creationId xmlns:p14="http://schemas.microsoft.com/office/powerpoint/2010/main" val="523519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zero </a:t>
            </a:r>
            <a:r>
              <a:rPr lang="en-US" dirty="0" err="1"/>
              <a:t>wasteis</a:t>
            </a:r>
            <a:r>
              <a:rPr lang="en-US" dirty="0"/>
              <a:t>  achieved</a:t>
            </a:r>
          </a:p>
          <a:p>
            <a:r>
              <a:rPr lang="en-US" dirty="0"/>
              <a:t>Overshoot day Aug 19</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For example the ‘waste’ of an animal becomes nutrient for microbes, fungi, plants, trees, reptiles, mammals and so on – perhaps even food for humans.   This is a simple example of a </a:t>
            </a:r>
            <a:r>
              <a:rPr lang="en-US" sz="1200" b="1" dirty="0"/>
              <a:t>biological nutrient cycle.</a:t>
            </a:r>
            <a:endParaRPr lang="en-AU" sz="1200" b="1" dirty="0"/>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40</a:t>
            </a:fld>
            <a:endParaRPr lang="en-US"/>
          </a:p>
        </p:txBody>
      </p:sp>
    </p:spTree>
    <p:extLst>
      <p:ext uri="{BB962C8B-B14F-4D97-AF65-F5344CB8AC3E}">
        <p14:creationId xmlns:p14="http://schemas.microsoft.com/office/powerpoint/2010/main" val="14812922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41</a:t>
            </a:fld>
            <a:endParaRPr lang="en-US"/>
          </a:p>
        </p:txBody>
      </p:sp>
    </p:spTree>
    <p:extLst>
      <p:ext uri="{BB962C8B-B14F-4D97-AF65-F5344CB8AC3E}">
        <p14:creationId xmlns:p14="http://schemas.microsoft.com/office/powerpoint/2010/main" val="41050660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u="none" strike="noStrike" kern="1200" dirty="0" err="1">
                <a:solidFill>
                  <a:schemeClr val="tx1"/>
                </a:solidFill>
                <a:effectLst/>
                <a:latin typeface="+mn-lt"/>
                <a:ea typeface="+mn-ea"/>
                <a:cs typeface="+mn-cs"/>
              </a:rPr>
              <a:t>Will.I.Am</a:t>
            </a:r>
            <a:r>
              <a:rPr lang="en-AU" sz="1200" b="0" i="1" u="none" strike="noStrike" kern="1200" dirty="0">
                <a:solidFill>
                  <a:schemeClr val="tx1"/>
                </a:solidFill>
                <a:effectLst/>
                <a:latin typeface="+mn-lt"/>
                <a:ea typeface="+mn-ea"/>
                <a:cs typeface="+mn-cs"/>
              </a:rPr>
              <a:t> </a:t>
            </a:r>
            <a:r>
              <a:rPr lang="en-AU" sz="1200" b="0" i="1" u="none" strike="noStrike" kern="1200" dirty="0" err="1">
                <a:solidFill>
                  <a:schemeClr val="tx1"/>
                </a:solidFill>
                <a:effectLst/>
                <a:latin typeface="+mn-lt"/>
                <a:ea typeface="+mn-ea"/>
                <a:cs typeface="+mn-cs"/>
              </a:rPr>
              <a:t>Ekocycle</a:t>
            </a:r>
            <a:r>
              <a:rPr lang="en-AU" sz="1200" b="0" i="1" u="none" strike="noStrike" kern="1200" dirty="0">
                <a:solidFill>
                  <a:schemeClr val="tx1"/>
                </a:solidFill>
                <a:effectLst/>
                <a:latin typeface="+mn-lt"/>
                <a:ea typeface="+mn-ea"/>
                <a:cs typeface="+mn-cs"/>
              </a:rPr>
              <a:t> focuses on sustainability and the recovery of post-consumer plastics and aluminium.</a:t>
            </a:r>
            <a:endParaRPr lang="en-AU"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dirty="0">
                <a:solidFill>
                  <a:schemeClr val="tx1"/>
                </a:solidFill>
                <a:effectLst/>
                <a:latin typeface="+mn-lt"/>
                <a:ea typeface="+mn-ea"/>
                <a:cs typeface="+mn-cs"/>
              </a:rPr>
              <a:t>2017 - ‘</a:t>
            </a:r>
            <a:r>
              <a:rPr lang="en-AU" sz="1200" b="0" i="1" u="none" strike="noStrike" kern="1200" dirty="0">
                <a:solidFill>
                  <a:schemeClr val="tx1"/>
                </a:solidFill>
                <a:effectLst/>
                <a:latin typeface="+mn-lt"/>
                <a:ea typeface="+mn-ea"/>
                <a:cs typeface="+mn-cs"/>
              </a:rPr>
              <a:t>I’m honoured to introduce the </a:t>
            </a:r>
            <a:r>
              <a:rPr lang="en-AU" sz="1200" b="0" i="1" u="none" strike="noStrike" kern="1200" dirty="0" err="1">
                <a:solidFill>
                  <a:schemeClr val="tx1"/>
                </a:solidFill>
                <a:effectLst/>
                <a:latin typeface="+mn-lt"/>
                <a:ea typeface="+mn-ea"/>
                <a:cs typeface="+mn-cs"/>
              </a:rPr>
              <a:t>Ekocycle</a:t>
            </a:r>
            <a:r>
              <a:rPr lang="en-AU" sz="1200" b="0" i="1" u="none" strike="noStrike" kern="1200" dirty="0">
                <a:solidFill>
                  <a:schemeClr val="tx1"/>
                </a:solidFill>
                <a:effectLst/>
                <a:latin typeface="+mn-lt"/>
                <a:ea typeface="+mn-ea"/>
                <a:cs typeface="+mn-cs"/>
              </a:rPr>
              <a:t> brand to the UK at Harrods and unveil a new group of “upcycled”, stylish and fun lifestyle products made partially from recycled materials. I encourage everyone to seek out items that use recycled materials like those featured in the </a:t>
            </a:r>
            <a:r>
              <a:rPr lang="en-AU" sz="1200" b="0" i="1" u="none" strike="noStrike" kern="1200" dirty="0" err="1">
                <a:solidFill>
                  <a:schemeClr val="tx1"/>
                </a:solidFill>
                <a:effectLst/>
                <a:latin typeface="+mn-lt"/>
                <a:ea typeface="+mn-ea"/>
                <a:cs typeface="+mn-cs"/>
              </a:rPr>
              <a:t>Ekocycle</a:t>
            </a:r>
            <a:r>
              <a:rPr lang="en-AU" sz="1200" b="0" i="1" u="none" strike="noStrike" kern="1200" dirty="0">
                <a:solidFill>
                  <a:schemeClr val="tx1"/>
                </a:solidFill>
                <a:effectLst/>
                <a:latin typeface="+mn-lt"/>
                <a:ea typeface="+mn-ea"/>
                <a:cs typeface="+mn-cs"/>
              </a:rPr>
              <a:t> products at Harrods.’</a:t>
            </a:r>
            <a:endParaRPr lang="en-US" dirty="0"/>
          </a:p>
        </p:txBody>
      </p:sp>
      <p:sp>
        <p:nvSpPr>
          <p:cNvPr id="4" name="Slide Number Placeholder 3"/>
          <p:cNvSpPr>
            <a:spLocks noGrp="1"/>
          </p:cNvSpPr>
          <p:nvPr>
            <p:ph type="sldNum" sz="quarter" idx="5"/>
          </p:nvPr>
        </p:nvSpPr>
        <p:spPr/>
        <p:txBody>
          <a:bodyPr/>
          <a:lstStyle/>
          <a:p>
            <a:fld id="{75693FD4-8F83-4EF7-AC3F-0DC0388986B0}" type="slidenum">
              <a:rPr lang="en-US" smtClean="0"/>
              <a:pPr/>
              <a:t>42</a:t>
            </a:fld>
            <a:endParaRPr lang="en-US"/>
          </a:p>
        </p:txBody>
      </p:sp>
    </p:spTree>
    <p:extLst>
      <p:ext uri="{BB962C8B-B14F-4D97-AF65-F5344CB8AC3E}">
        <p14:creationId xmlns:p14="http://schemas.microsoft.com/office/powerpoint/2010/main" val="1479719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The Blue Economy is a physics and systems based, zero waste approach to economic development that unleashes creativity and entrepreneurship.</a:t>
            </a:r>
            <a:r>
              <a:rPr lang="en-US" sz="1200" kern="1200">
                <a:solidFill>
                  <a:schemeClr val="tx1"/>
                </a:solidFill>
                <a:effectLst/>
                <a:latin typeface="+mn-lt"/>
                <a:ea typeface="+mn-ea"/>
                <a:cs typeface="+mn-cs"/>
              </a:rPr>
              <a:t>  The economic model emulates natural systems where industrial activities are clustered with cascading flows of material and energy, in order to dramatically increase humanity’s capacity to respond to the basic needs of all.  It stands on the shoulders of the green economy and uses radical recovery of resources, </a:t>
            </a:r>
            <a:r>
              <a:rPr lang="en-US" sz="1200" kern="1200" err="1">
                <a:solidFill>
                  <a:schemeClr val="tx1"/>
                </a:solidFill>
                <a:effectLst/>
                <a:latin typeface="+mn-lt"/>
                <a:ea typeface="+mn-ea"/>
                <a:cs typeface="+mn-cs"/>
              </a:rPr>
              <a:t>upcycling</a:t>
            </a:r>
            <a:r>
              <a:rPr lang="en-US" sz="1200" kern="1200">
                <a:solidFill>
                  <a:schemeClr val="tx1"/>
                </a:solidFill>
                <a:effectLst/>
                <a:latin typeface="+mn-lt"/>
                <a:ea typeface="+mn-ea"/>
                <a:cs typeface="+mn-cs"/>
              </a:rPr>
              <a:t> of waste (as opposed to burning or dumping), using renewable sources of energy along with green chemistry and green nanotechnology to restore ecosystems, build the economy and generate prosperity for all. </a:t>
            </a:r>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4</a:t>
            </a:fld>
            <a:endParaRPr lang="en-US"/>
          </a:p>
        </p:txBody>
      </p:sp>
    </p:spTree>
    <p:extLst>
      <p:ext uri="{BB962C8B-B14F-4D97-AF65-F5344CB8AC3E}">
        <p14:creationId xmlns:p14="http://schemas.microsoft.com/office/powerpoint/2010/main" val="35670515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SIDER AND FRITZ – biological</a:t>
            </a:r>
            <a:r>
              <a:rPr lang="en-US" baseline="0"/>
              <a:t> nutrient</a:t>
            </a:r>
          </a:p>
          <a:p>
            <a:r>
              <a:rPr lang="en-US" baseline="0"/>
              <a:t>Spiders eat  insects – some naturally get caught in their webs turn flies into super strong threads with no toxic chemicals</a:t>
            </a:r>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43</a:t>
            </a:fld>
            <a:endParaRPr lang="en-US"/>
          </a:p>
        </p:txBody>
      </p:sp>
    </p:spTree>
    <p:extLst>
      <p:ext uri="{BB962C8B-B14F-4D97-AF65-F5344CB8AC3E}">
        <p14:creationId xmlns:p14="http://schemas.microsoft.com/office/powerpoint/2010/main" val="15868396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Mulberry trees grow in degraded land.  Silk worms eat mulberry leaves. </a:t>
            </a:r>
            <a:r>
              <a:rPr lang="en-US" sz="1200" dirty="0"/>
              <a:t>The silk is converted into spider silk - used as a substitute to titanium in medical and other products. </a:t>
            </a:r>
            <a:r>
              <a:rPr lang="en-US" sz="1200" b="1" dirty="0"/>
              <a:t>The bi-product of growing silk is fertilizer.</a:t>
            </a:r>
            <a:endParaRPr lang="en-US" sz="1200" dirty="0"/>
          </a:p>
          <a:p>
            <a:r>
              <a:rPr lang="en-US" sz="1200" kern="1200" dirty="0">
                <a:solidFill>
                  <a:schemeClr val="tx1"/>
                </a:solidFill>
                <a:latin typeface="+mn-lt"/>
                <a:ea typeface="+mn-ea"/>
                <a:cs typeface="+mn-cs"/>
              </a:rPr>
              <a:t>Silk is purified to eliminate immunogenic components (particularly sericin) and is used to form tissue-supporting prosthetic devices for implantation. The fabrics can carry functional groups, drugs, and other biological reagents. Applications include hernia repair, tissue wall reconstruction, and organ support, such as bladder slings. The silk fibers are arranged in parallel and, optionally, intertwined (e.g., twisted) to form a construct; sericin may be extracted at any point during the formation of the fabric, leaving a construct of silk fibroin fibers having excellent tensile strength and other mechanical properties.</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Reproduction of Spider Silk</a:t>
            </a:r>
          </a:p>
          <a:p>
            <a:r>
              <a:rPr lang="en-US" sz="1200" b="0" kern="1200" dirty="0">
                <a:solidFill>
                  <a:schemeClr val="tx1"/>
                </a:solidFill>
                <a:latin typeface="+mn-lt"/>
                <a:ea typeface="+mn-ea"/>
                <a:cs typeface="+mn-cs"/>
              </a:rPr>
              <a:t>While silkworms have been domesticated for mass production and industrialization for several centuries, spiders cannot be domesticated so easily. Spiders have an aggressive and solitary nature that leads them to cannibalism if confined in one space with other spiders -- silkworms can simply be fed mulberry leaves and observed (Forbes).</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44</a:t>
            </a:fld>
            <a:endParaRPr lang="en-US"/>
          </a:p>
        </p:txBody>
      </p:sp>
    </p:spTree>
    <p:extLst>
      <p:ext uri="{BB962C8B-B14F-4D97-AF65-F5344CB8AC3E}">
        <p14:creationId xmlns:p14="http://schemas.microsoft.com/office/powerpoint/2010/main" val="13270996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45</a:t>
            </a:fld>
            <a:endParaRPr lang="en-US"/>
          </a:p>
        </p:txBody>
      </p:sp>
    </p:spTree>
    <p:extLst>
      <p:ext uri="{BB962C8B-B14F-4D97-AF65-F5344CB8AC3E}">
        <p14:creationId xmlns:p14="http://schemas.microsoft.com/office/powerpoint/2010/main" val="28920567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46</a:t>
            </a:fld>
            <a:endParaRPr lang="en-US"/>
          </a:p>
        </p:txBody>
      </p:sp>
    </p:spTree>
    <p:extLst>
      <p:ext uri="{BB962C8B-B14F-4D97-AF65-F5344CB8AC3E}">
        <p14:creationId xmlns:p14="http://schemas.microsoft.com/office/powerpoint/2010/main" val="5275084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47</a:t>
            </a:fld>
            <a:endParaRPr lang="en-US"/>
          </a:p>
        </p:txBody>
      </p:sp>
    </p:spTree>
    <p:extLst>
      <p:ext uri="{BB962C8B-B14F-4D97-AF65-F5344CB8AC3E}">
        <p14:creationId xmlns:p14="http://schemas.microsoft.com/office/powerpoint/2010/main" val="21198597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Collective Intelligence</a:t>
            </a:r>
            <a:r>
              <a:rPr lang="en-US" baseline="0"/>
              <a:t> - </a:t>
            </a:r>
            <a:r>
              <a:rPr lang="en-US"/>
              <a:t>Thinking together  </a:t>
            </a:r>
            <a:br>
              <a:rPr lang="en-US"/>
            </a:br>
            <a:r>
              <a:rPr lang="en-US" sz="1200" kern="1200">
                <a:solidFill>
                  <a:schemeClr val="tx1"/>
                </a:solidFill>
                <a:latin typeface="+mn-lt"/>
                <a:ea typeface="+mn-ea"/>
                <a:cs typeface="+mn-cs"/>
              </a:rPr>
              <a:t>We believe every problem in a living system requires a unique, non-mechanistic solution</a:t>
            </a:r>
            <a:endParaRPr lang="en-US"/>
          </a:p>
          <a:p>
            <a:r>
              <a:rPr lang="en-US"/>
              <a:t>Las </a:t>
            </a:r>
            <a:r>
              <a:rPr lang="en-US" err="1"/>
              <a:t>Gaviotas</a:t>
            </a:r>
            <a:r>
              <a:rPr lang="en-US"/>
              <a:t> &amp; Il </a:t>
            </a:r>
            <a:r>
              <a:rPr lang="en-US" err="1"/>
              <a:t>Hiro</a:t>
            </a:r>
            <a:br>
              <a:rPr lang="en-US"/>
            </a:br>
            <a:r>
              <a:rPr lang="en-US" sz="1200" b="1" kern="1200">
                <a:solidFill>
                  <a:schemeClr val="tx1"/>
                </a:solidFill>
                <a:latin typeface="+mn-lt"/>
                <a:ea typeface="+mn-ea"/>
                <a:cs typeface="+mn-cs"/>
              </a:rPr>
              <a:t>Focus on transforming the underlying system—not just symptoms</a:t>
            </a:r>
            <a:br>
              <a:rPr lang="en-US" sz="1200" b="1" kern="1200">
                <a:solidFill>
                  <a:schemeClr val="tx1"/>
                </a:solidFill>
                <a:latin typeface="+mn-lt"/>
                <a:ea typeface="+mn-ea"/>
                <a:cs typeface="+mn-cs"/>
              </a:rPr>
            </a:br>
            <a:r>
              <a:rPr lang="en-US" sz="1200" b="1" kern="1200">
                <a:solidFill>
                  <a:schemeClr val="tx1"/>
                </a:solidFill>
                <a:latin typeface="+mn-lt"/>
                <a:ea typeface="+mn-ea"/>
                <a:cs typeface="+mn-cs"/>
              </a:rPr>
              <a:t>Co-creation of answers</a:t>
            </a:r>
            <a:br>
              <a:rPr lang="en-US" sz="1200" b="1" kern="1200">
                <a:solidFill>
                  <a:schemeClr val="tx1"/>
                </a:solidFill>
                <a:latin typeface="+mn-lt"/>
                <a:ea typeface="+mn-ea"/>
                <a:cs typeface="+mn-cs"/>
              </a:rPr>
            </a:br>
            <a:r>
              <a:rPr lang="en-US" sz="1200" b="1" kern="1200">
                <a:solidFill>
                  <a:schemeClr val="tx1"/>
                </a:solidFill>
                <a:latin typeface="+mn-lt"/>
                <a:ea typeface="+mn-ea"/>
                <a:cs typeface="+mn-cs"/>
              </a:rPr>
              <a:t>Long-term commitment and partnership</a:t>
            </a:r>
            <a:br>
              <a:rPr lang="en-US" sz="1200" b="1" kern="1200">
                <a:solidFill>
                  <a:schemeClr val="tx1"/>
                </a:solidFill>
                <a:latin typeface="+mn-lt"/>
                <a:ea typeface="+mn-ea"/>
                <a:cs typeface="+mn-cs"/>
              </a:rPr>
            </a:br>
            <a:r>
              <a:rPr lang="en-US" sz="1200" b="1" kern="1200">
                <a:solidFill>
                  <a:schemeClr val="tx1"/>
                </a:solidFill>
                <a:latin typeface="+mn-lt"/>
                <a:ea typeface="+mn-ea"/>
                <a:cs typeface="+mn-cs"/>
              </a:rPr>
              <a:t>Capacity to create dialogue at all levels</a:t>
            </a:r>
            <a:br>
              <a:rPr lang="en-US" sz="1200" b="1" kern="1200">
                <a:solidFill>
                  <a:schemeClr val="tx1"/>
                </a:solidFill>
                <a:latin typeface="+mn-lt"/>
                <a:ea typeface="+mn-ea"/>
                <a:cs typeface="+mn-cs"/>
              </a:rPr>
            </a:br>
            <a:r>
              <a:rPr lang="en-US" sz="1200" b="1" kern="1200">
                <a:solidFill>
                  <a:schemeClr val="tx1"/>
                </a:solidFill>
                <a:latin typeface="+mn-lt"/>
                <a:ea typeface="+mn-ea"/>
                <a:cs typeface="+mn-cs"/>
              </a:rPr>
              <a:t>Willingness to address intractable issues - </a:t>
            </a:r>
            <a:r>
              <a:rPr lang="en-US" sz="1200" kern="1200">
                <a:solidFill>
                  <a:schemeClr val="tx1"/>
                </a:solidFill>
                <a:latin typeface="+mn-lt"/>
                <a:ea typeface="+mn-ea"/>
                <a:cs typeface="+mn-cs"/>
              </a:rPr>
              <a:t>Most organizations have challenges that are uncomfortable to address: difficult leadership dynamics, failed strategies that people hold as successful, ethical challenges, maturation issues, cross-division or cross-functional conflicts. We help people go directly into areas they previously thought were unworkable, to generate new perspectives and achieve breakthroughs in results and capacity</a:t>
            </a:r>
            <a:br>
              <a:rPr lang="en-US" sz="1200" b="1" kern="1200">
                <a:solidFill>
                  <a:schemeClr val="tx1"/>
                </a:solidFill>
                <a:latin typeface="+mn-lt"/>
                <a:ea typeface="+mn-ea"/>
                <a:cs typeface="+mn-cs"/>
              </a:rPr>
            </a:br>
            <a:endParaRPr lang="en-US"/>
          </a:p>
          <a:p>
            <a:endParaRPr lang="en-US"/>
          </a:p>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48</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Exercise in Island sustainability </a:t>
            </a:r>
          </a:p>
        </p:txBody>
      </p:sp>
      <p:sp>
        <p:nvSpPr>
          <p:cNvPr id="4" name="Slide Number Placeholder 3"/>
          <p:cNvSpPr>
            <a:spLocks noGrp="1"/>
          </p:cNvSpPr>
          <p:nvPr>
            <p:ph type="sldNum" sz="quarter" idx="10"/>
          </p:nvPr>
        </p:nvSpPr>
        <p:spPr/>
        <p:txBody>
          <a:bodyPr/>
          <a:lstStyle/>
          <a:p>
            <a:fld id="{75693FD4-8F83-4EF7-AC3F-0DC0388986B0}" type="slidenum">
              <a:rPr lang="en-US" smtClean="0"/>
              <a:pPr/>
              <a:t>51</a:t>
            </a:fld>
            <a:endParaRPr lang="en-US"/>
          </a:p>
        </p:txBody>
      </p:sp>
    </p:spTree>
    <p:extLst>
      <p:ext uri="{BB962C8B-B14F-4D97-AF65-F5344CB8AC3E}">
        <p14:creationId xmlns:p14="http://schemas.microsoft.com/office/powerpoint/2010/main" val="39400979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52</a:t>
            </a:fld>
            <a:endParaRPr lang="en-US"/>
          </a:p>
        </p:txBody>
      </p:sp>
    </p:spTree>
    <p:extLst>
      <p:ext uri="{BB962C8B-B14F-4D97-AF65-F5344CB8AC3E}">
        <p14:creationId xmlns:p14="http://schemas.microsoft.com/office/powerpoint/2010/main" val="3672893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53</a:t>
            </a:fld>
            <a:endParaRPr lang="en-US"/>
          </a:p>
        </p:txBody>
      </p:sp>
    </p:spTree>
    <p:extLst>
      <p:ext uri="{BB962C8B-B14F-4D97-AF65-F5344CB8AC3E}">
        <p14:creationId xmlns:p14="http://schemas.microsoft.com/office/powerpoint/2010/main" val="37378806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dirty="0">
                <a:solidFill>
                  <a:schemeClr val="tx1"/>
                </a:solidFill>
                <a:effectLst/>
                <a:latin typeface="+mn-lt"/>
                <a:ea typeface="+mn-ea"/>
                <a:cs typeface="+mn-cs"/>
              </a:rPr>
              <a:t>El </a:t>
            </a:r>
            <a:r>
              <a:rPr lang="en-AU" sz="1200" b="1" i="0" u="none" strike="noStrike" kern="1200" dirty="0" err="1">
                <a:solidFill>
                  <a:schemeClr val="tx1"/>
                </a:solidFill>
                <a:effectLst/>
                <a:latin typeface="+mn-lt"/>
                <a:ea typeface="+mn-ea"/>
                <a:cs typeface="+mn-cs"/>
              </a:rPr>
              <a:t>Hierro</a:t>
            </a:r>
            <a:r>
              <a:rPr lang="en-AU" sz="1200" b="1" i="0" u="none" strike="noStrike" kern="1200" dirty="0">
                <a:solidFill>
                  <a:schemeClr val="tx1"/>
                </a:solidFill>
                <a:effectLst/>
                <a:latin typeface="+mn-lt"/>
                <a:ea typeface="+mn-ea"/>
                <a:cs typeface="+mn-cs"/>
              </a:rPr>
              <a:t> is the first self-sufficient island. An island where the trade winds are the main source of energy... and life. An example of sustainability in the archipelago of the Canary Islands – and in the world!  </a:t>
            </a:r>
            <a:r>
              <a:rPr lang="en-AU" sz="1200" b="0" i="0" u="none" strike="noStrike" kern="1200" dirty="0">
                <a:solidFill>
                  <a:schemeClr val="tx1"/>
                </a:solidFill>
                <a:effectLst/>
                <a:latin typeface="+mn-lt"/>
                <a:ea typeface="+mn-ea"/>
                <a:cs typeface="+mn-cs"/>
              </a:rPr>
              <a:t>Declared a UNESCO “World Biosphere Reserve and Geopark”, El </a:t>
            </a:r>
            <a:r>
              <a:rPr lang="en-AU" sz="1200" b="0" i="0" u="none" strike="noStrike" kern="1200" dirty="0" err="1">
                <a:solidFill>
                  <a:schemeClr val="tx1"/>
                </a:solidFill>
                <a:effectLst/>
                <a:latin typeface="+mn-lt"/>
                <a:ea typeface="+mn-ea"/>
                <a:cs typeface="+mn-cs"/>
              </a:rPr>
              <a:t>Hierro</a:t>
            </a:r>
            <a:r>
              <a:rPr lang="en-AU" sz="1200" b="0" i="0" u="none" strike="noStrike" kern="1200" dirty="0">
                <a:solidFill>
                  <a:schemeClr val="tx1"/>
                </a:solidFill>
                <a:effectLst/>
                <a:latin typeface="+mn-lt"/>
                <a:ea typeface="+mn-ea"/>
                <a:cs typeface="+mn-cs"/>
              </a:rPr>
              <a:t> is proud to say that the energy it uses is 100% renewable. This does not only mean that more respect is given to the environment, reducing CO2 emissions, but also that the islanders save tonnes of fuel a year.</a:t>
            </a:r>
          </a:p>
          <a:p>
            <a:r>
              <a:rPr lang="en-AU" sz="1200" b="0" i="0" u="none" strike="noStrike" kern="1200" dirty="0">
                <a:solidFill>
                  <a:schemeClr val="tx1"/>
                </a:solidFill>
                <a:effectLst/>
                <a:latin typeface="+mn-lt"/>
                <a:ea typeface="+mn-ea"/>
                <a:cs typeface="+mn-cs"/>
              </a:rPr>
              <a:t>The island has had a sustainable development plan since 1996 to guarantee an improved level and quality of life for the population and conservation of the nature areas.</a:t>
            </a:r>
          </a:p>
          <a:p>
            <a:r>
              <a:rPr lang="en-AU" sz="1200" b="0" i="0" u="none" strike="noStrike" kern="1200" dirty="0">
                <a:solidFill>
                  <a:schemeClr val="tx1"/>
                </a:solidFill>
                <a:effectLst/>
                <a:latin typeface="+mn-lt"/>
                <a:ea typeface="+mn-ea"/>
                <a:cs typeface="+mn-cs"/>
              </a:rPr>
              <a:t>El </a:t>
            </a:r>
            <a:r>
              <a:rPr lang="en-AU" sz="1200" b="0" i="0" u="none" strike="noStrike" kern="1200" dirty="0" err="1">
                <a:solidFill>
                  <a:schemeClr val="tx1"/>
                </a:solidFill>
                <a:effectLst/>
                <a:latin typeface="+mn-lt"/>
                <a:ea typeface="+mn-ea"/>
                <a:cs typeface="+mn-cs"/>
              </a:rPr>
              <a:t>Hierro</a:t>
            </a:r>
            <a:r>
              <a:rPr lang="en-AU" sz="1200" b="0" i="0" u="none" strike="noStrike" kern="1200" dirty="0">
                <a:solidFill>
                  <a:schemeClr val="tx1"/>
                </a:solidFill>
                <a:effectLst/>
                <a:latin typeface="+mn-lt"/>
                <a:ea typeface="+mn-ea"/>
                <a:cs typeface="+mn-cs"/>
              </a:rPr>
              <a:t> has unique geological and natural heritage, characterised by its landscapes and its volcanic origins. A well-loved and well-maintained place where the inhabitants ensure it remains unique and clean.</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54</a:t>
            </a:fld>
            <a:endParaRPr lang="en-US"/>
          </a:p>
        </p:txBody>
      </p:sp>
    </p:spTree>
    <p:extLst>
      <p:ext uri="{BB962C8B-B14F-4D97-AF65-F5344CB8AC3E}">
        <p14:creationId xmlns:p14="http://schemas.microsoft.com/office/powerpoint/2010/main" val="2872204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in built </a:t>
            </a:r>
            <a:r>
              <a:rPr lang="en-US" dirty="0" err="1"/>
              <a:t>redundency</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5</a:t>
            </a:fld>
            <a:endParaRPr lang="en-US"/>
          </a:p>
        </p:txBody>
      </p:sp>
    </p:spTree>
    <p:extLst>
      <p:ext uri="{BB962C8B-B14F-4D97-AF65-F5344CB8AC3E}">
        <p14:creationId xmlns:p14="http://schemas.microsoft.com/office/powerpoint/2010/main" val="30173530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Collective Intelligence</a:t>
            </a:r>
            <a:r>
              <a:rPr lang="en-US" baseline="0"/>
              <a:t> - </a:t>
            </a:r>
            <a:r>
              <a:rPr lang="en-US"/>
              <a:t>Thinking together  </a:t>
            </a:r>
            <a:br>
              <a:rPr lang="en-US"/>
            </a:br>
            <a:r>
              <a:rPr lang="en-US" sz="1200" kern="1200">
                <a:solidFill>
                  <a:schemeClr val="tx1"/>
                </a:solidFill>
                <a:latin typeface="+mn-lt"/>
                <a:ea typeface="+mn-ea"/>
                <a:cs typeface="+mn-cs"/>
              </a:rPr>
              <a:t>We believe every problem in a living system requires a unique, non-mechanistic solution</a:t>
            </a:r>
            <a:endParaRPr lang="en-US"/>
          </a:p>
          <a:p>
            <a:r>
              <a:rPr lang="en-US"/>
              <a:t>Las </a:t>
            </a:r>
            <a:r>
              <a:rPr lang="en-US" err="1"/>
              <a:t>Gaviotas</a:t>
            </a:r>
            <a:r>
              <a:rPr lang="en-US"/>
              <a:t> &amp; Il </a:t>
            </a:r>
            <a:r>
              <a:rPr lang="en-US" err="1"/>
              <a:t>Hiro</a:t>
            </a:r>
            <a:br>
              <a:rPr lang="en-US"/>
            </a:br>
            <a:r>
              <a:rPr lang="en-US" sz="1200" b="1" kern="1200">
                <a:solidFill>
                  <a:schemeClr val="tx1"/>
                </a:solidFill>
                <a:latin typeface="+mn-lt"/>
                <a:ea typeface="+mn-ea"/>
                <a:cs typeface="+mn-cs"/>
              </a:rPr>
              <a:t>Focus on transforming the underlying system—not just symptoms</a:t>
            </a:r>
            <a:br>
              <a:rPr lang="en-US" sz="1200" b="1" kern="1200">
                <a:solidFill>
                  <a:schemeClr val="tx1"/>
                </a:solidFill>
                <a:latin typeface="+mn-lt"/>
                <a:ea typeface="+mn-ea"/>
                <a:cs typeface="+mn-cs"/>
              </a:rPr>
            </a:br>
            <a:r>
              <a:rPr lang="en-US" sz="1200" b="1" kern="1200">
                <a:solidFill>
                  <a:schemeClr val="tx1"/>
                </a:solidFill>
                <a:latin typeface="+mn-lt"/>
                <a:ea typeface="+mn-ea"/>
                <a:cs typeface="+mn-cs"/>
              </a:rPr>
              <a:t>Co-creation of answers</a:t>
            </a:r>
            <a:br>
              <a:rPr lang="en-US" sz="1200" b="1" kern="1200">
                <a:solidFill>
                  <a:schemeClr val="tx1"/>
                </a:solidFill>
                <a:latin typeface="+mn-lt"/>
                <a:ea typeface="+mn-ea"/>
                <a:cs typeface="+mn-cs"/>
              </a:rPr>
            </a:br>
            <a:r>
              <a:rPr lang="en-US" sz="1200" b="1" kern="1200">
                <a:solidFill>
                  <a:schemeClr val="tx1"/>
                </a:solidFill>
                <a:latin typeface="+mn-lt"/>
                <a:ea typeface="+mn-ea"/>
                <a:cs typeface="+mn-cs"/>
              </a:rPr>
              <a:t>Long-term commitment and partnership</a:t>
            </a:r>
            <a:br>
              <a:rPr lang="en-US" sz="1200" b="1" kern="1200">
                <a:solidFill>
                  <a:schemeClr val="tx1"/>
                </a:solidFill>
                <a:latin typeface="+mn-lt"/>
                <a:ea typeface="+mn-ea"/>
                <a:cs typeface="+mn-cs"/>
              </a:rPr>
            </a:br>
            <a:r>
              <a:rPr lang="en-US" sz="1200" b="1" kern="1200">
                <a:solidFill>
                  <a:schemeClr val="tx1"/>
                </a:solidFill>
                <a:latin typeface="+mn-lt"/>
                <a:ea typeface="+mn-ea"/>
                <a:cs typeface="+mn-cs"/>
              </a:rPr>
              <a:t>Capacity to create dialogue at all levels</a:t>
            </a:r>
            <a:br>
              <a:rPr lang="en-US" sz="1200" b="1" kern="1200">
                <a:solidFill>
                  <a:schemeClr val="tx1"/>
                </a:solidFill>
                <a:latin typeface="+mn-lt"/>
                <a:ea typeface="+mn-ea"/>
                <a:cs typeface="+mn-cs"/>
              </a:rPr>
            </a:br>
            <a:r>
              <a:rPr lang="en-US" sz="1200" b="1" kern="1200">
                <a:solidFill>
                  <a:schemeClr val="tx1"/>
                </a:solidFill>
                <a:latin typeface="+mn-lt"/>
                <a:ea typeface="+mn-ea"/>
                <a:cs typeface="+mn-cs"/>
              </a:rPr>
              <a:t>Willingness to address intractable issues - </a:t>
            </a:r>
            <a:r>
              <a:rPr lang="en-US" sz="1200" kern="1200">
                <a:solidFill>
                  <a:schemeClr val="tx1"/>
                </a:solidFill>
                <a:latin typeface="+mn-lt"/>
                <a:ea typeface="+mn-ea"/>
                <a:cs typeface="+mn-cs"/>
              </a:rPr>
              <a:t>Most organizations have challenges that are uncomfortable to address: difficult leadership dynamics, failed strategies that people hold as successful, ethical challenges, maturation issues, cross-division or cross-functional conflicts. We help people go directly into areas they previously thought were unworkable, to generate new perspectives and achieve breakthroughs in results and capacity</a:t>
            </a:r>
            <a:br>
              <a:rPr lang="en-US" sz="1200" b="1" kern="1200">
                <a:solidFill>
                  <a:schemeClr val="tx1"/>
                </a:solidFill>
                <a:latin typeface="+mn-lt"/>
                <a:ea typeface="+mn-ea"/>
                <a:cs typeface="+mn-cs"/>
              </a:rPr>
            </a:br>
            <a:endParaRPr lang="en-US"/>
          </a:p>
          <a:p>
            <a:endParaRPr lang="en-US"/>
          </a:p>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55</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57</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Collective Intelligence</a:t>
            </a:r>
            <a:r>
              <a:rPr lang="en-US" baseline="0"/>
              <a:t> - </a:t>
            </a:r>
            <a:r>
              <a:rPr lang="en-US"/>
              <a:t>Thinking together  </a:t>
            </a:r>
            <a:br>
              <a:rPr lang="en-US"/>
            </a:br>
            <a:r>
              <a:rPr lang="en-US" sz="1200" kern="1200">
                <a:solidFill>
                  <a:schemeClr val="tx1"/>
                </a:solidFill>
                <a:latin typeface="+mn-lt"/>
                <a:ea typeface="+mn-ea"/>
                <a:cs typeface="+mn-cs"/>
              </a:rPr>
              <a:t>We believe every problem in a living system requires a unique, non-mechanistic solution</a:t>
            </a:r>
            <a:endParaRPr lang="en-US"/>
          </a:p>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58</a:t>
            </a:fld>
            <a:endParaRPr lang="en-US"/>
          </a:p>
        </p:txBody>
      </p:sp>
    </p:spTree>
    <p:extLst>
      <p:ext uri="{BB962C8B-B14F-4D97-AF65-F5344CB8AC3E}">
        <p14:creationId xmlns:p14="http://schemas.microsoft.com/office/powerpoint/2010/main" val="3504518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Sacrifice</a:t>
            </a:r>
            <a:r>
              <a:rPr lang="en-US" baseline="0" dirty="0"/>
              <a:t> your self so that others may learn and grow V sharing yourself to build community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hlinkClick r:id="rId3"/>
              </a:rPr>
              <a:t>The sharing economy and how people are moving away from accumulating to creating experiences with their lives. "We have still an economic paradigm that suggests that the best way to build an economy, a society and civilization is to beat the crap out of each other in business	</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6</a:t>
            </a:fld>
            <a:endParaRPr lang="en-US"/>
          </a:p>
        </p:txBody>
      </p:sp>
    </p:spTree>
    <p:extLst>
      <p:ext uri="{BB962C8B-B14F-4D97-AF65-F5344CB8AC3E}">
        <p14:creationId xmlns:p14="http://schemas.microsoft.com/office/powerpoint/2010/main" val="2822801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Lets start</a:t>
            </a:r>
            <a:r>
              <a:rPr lang="en-US" sz="1200" kern="1200" baseline="0" dirty="0">
                <a:solidFill>
                  <a:schemeClr val="tx1"/>
                </a:solidFill>
                <a:latin typeface="+mn-lt"/>
                <a:ea typeface="+mn-ea"/>
                <a:cs typeface="+mn-cs"/>
              </a:rPr>
              <a:t> by looking at things a little differently.   </a:t>
            </a:r>
            <a:r>
              <a:rPr lang="en-US" sz="1200" kern="1200" dirty="0">
                <a:solidFill>
                  <a:schemeClr val="tx1"/>
                </a:solidFill>
                <a:latin typeface="+mn-lt"/>
                <a:ea typeface="+mn-ea"/>
                <a:cs typeface="+mn-cs"/>
              </a:rPr>
              <a:t>The ambition of the Blue Economy is to enable and evolve new models of sustainability. This is only possible, only when we can have a paradigm shift in both our thoughts and our values. </a:t>
            </a:r>
            <a:r>
              <a:rPr lang="en-US" sz="1200" kern="1200" baseline="0" dirty="0">
                <a:solidFill>
                  <a:schemeClr val="tx1"/>
                </a:solidFill>
                <a:latin typeface="+mn-lt"/>
                <a:ea typeface="+mn-ea"/>
                <a:cs typeface="+mn-cs"/>
              </a:rPr>
              <a:t>    </a:t>
            </a:r>
            <a:r>
              <a:rPr lang="en-US" sz="1200" b="1" kern="1200" dirty="0">
                <a:solidFill>
                  <a:schemeClr val="tx1"/>
                </a:solidFill>
                <a:latin typeface="+mn-lt"/>
                <a:ea typeface="+mn-ea"/>
                <a:cs typeface="+mn-cs"/>
              </a:rPr>
              <a:t>Represents what you will achieve today – when you leave, you will be fuller</a:t>
            </a:r>
            <a:r>
              <a:rPr lang="en-US" sz="1200" b="1" kern="1200" baseline="0" dirty="0">
                <a:solidFill>
                  <a:schemeClr val="tx1"/>
                </a:solidFill>
                <a:latin typeface="+mn-lt"/>
                <a:ea typeface="+mn-ea"/>
                <a:cs typeface="+mn-cs"/>
              </a:rPr>
              <a:t> than you can see with opportunity and information.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7</a:t>
            </a:fld>
            <a:endParaRPr lang="en-US"/>
          </a:p>
        </p:txBody>
      </p:sp>
    </p:spTree>
    <p:extLst>
      <p:ext uri="{BB962C8B-B14F-4D97-AF65-F5344CB8AC3E}">
        <p14:creationId xmlns:p14="http://schemas.microsoft.com/office/powerpoint/2010/main" val="1105928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What’s the most abundant</a:t>
            </a:r>
            <a:r>
              <a:rPr lang="en-US" baseline="0"/>
              <a:t> source </a:t>
            </a:r>
            <a:r>
              <a:rPr lang="en-US"/>
              <a:t>of energy here? Not not the</a:t>
            </a:r>
            <a:r>
              <a:rPr lang="en-US" baseline="0"/>
              <a:t> sun, or the flowers -  it’s</a:t>
            </a:r>
            <a:r>
              <a:rPr lang="en-US"/>
              <a:t> Gravity – the largest source of renewable energy and it’s totally unexploited!  Solar is second – gravity first.</a:t>
            </a:r>
          </a:p>
        </p:txBody>
      </p:sp>
      <p:sp>
        <p:nvSpPr>
          <p:cNvPr id="4" name="Slide Number Placeholder 3"/>
          <p:cNvSpPr>
            <a:spLocks noGrp="1"/>
          </p:cNvSpPr>
          <p:nvPr>
            <p:ph type="sldNum" sz="quarter" idx="10"/>
          </p:nvPr>
        </p:nvSpPr>
        <p:spPr/>
        <p:txBody>
          <a:bodyPr/>
          <a:lstStyle/>
          <a:p>
            <a:fld id="{75693FD4-8F83-4EF7-AC3F-0DC0388986B0}" type="slidenum">
              <a:rPr lang="en-US" smtClean="0"/>
              <a:pPr/>
              <a:t>8</a:t>
            </a:fld>
            <a:endParaRPr lang="en-US"/>
          </a:p>
        </p:txBody>
      </p:sp>
    </p:spTree>
    <p:extLst>
      <p:ext uri="{BB962C8B-B14F-4D97-AF65-F5344CB8AC3E}">
        <p14:creationId xmlns:p14="http://schemas.microsoft.com/office/powerpoint/2010/main" val="3183008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kern="1200" dirty="0">
                <a:solidFill>
                  <a:schemeClr val="tx1"/>
                </a:solidFill>
                <a:effectLst/>
                <a:latin typeface="+mn-lt"/>
                <a:ea typeface="+mn-ea"/>
                <a:cs typeface="+mn-cs"/>
              </a:rPr>
              <a:t>Thistles, a noxious weed. Worth? What can you do with it?    </a:t>
            </a:r>
            <a:r>
              <a:rPr lang="en-US" sz="1200" b="1" dirty="0"/>
              <a:t>Source of oil -</a:t>
            </a:r>
            <a:r>
              <a:rPr lang="en-US" sz="1200" b="1" baseline="0" dirty="0"/>
              <a:t> </a:t>
            </a:r>
            <a:r>
              <a:rPr lang="en-US" sz="1200" b="1" dirty="0"/>
              <a:t>8 types of oil</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becomes the raw ingredient to produce innovative optimizing bio-plastics, which offer a much higher added value compared to using it to produce energy and biofuels.</a:t>
            </a:r>
            <a:r>
              <a:rPr lang="en-US" sz="1200"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One </a:t>
            </a:r>
            <a:r>
              <a:rPr lang="en-US" sz="1200" b="1" kern="1200" dirty="0" err="1">
                <a:solidFill>
                  <a:schemeClr val="tx1"/>
                </a:solidFill>
                <a:effectLst/>
                <a:latin typeface="+mn-lt"/>
                <a:ea typeface="+mn-ea"/>
                <a:cs typeface="+mn-cs"/>
              </a:rPr>
              <a:t>Tonne</a:t>
            </a:r>
            <a:r>
              <a:rPr lang="en-US" sz="1200" b="1" kern="1200" dirty="0">
                <a:solidFill>
                  <a:schemeClr val="tx1"/>
                </a:solidFill>
                <a:effectLst/>
                <a:latin typeface="+mn-lt"/>
                <a:ea typeface="+mn-ea"/>
                <a:cs typeface="+mn-cs"/>
              </a:rPr>
              <a:t> Thistles is worth $3,700!!!!!!</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dirty="0">
                <a:solidFill>
                  <a:schemeClr val="tx1"/>
                </a:solidFill>
                <a:effectLst/>
                <a:latin typeface="+mn-lt"/>
                <a:ea typeface="+mn-ea"/>
                <a:cs typeface="+mn-cs"/>
              </a:rPr>
              <a:t>The record </a:t>
            </a:r>
            <a:r>
              <a:rPr lang="en-AU" sz="1200" b="1" i="0" u="none" strike="noStrike" kern="1200" dirty="0">
                <a:solidFill>
                  <a:schemeClr val="tx1"/>
                </a:solidFill>
                <a:effectLst/>
                <a:latin typeface="+mn-lt"/>
                <a:ea typeface="+mn-ea"/>
                <a:cs typeface="+mn-cs"/>
              </a:rPr>
              <a:t>wheat price</a:t>
            </a:r>
            <a:r>
              <a:rPr lang="en-AU" sz="1200" b="0" i="0" u="none" strike="noStrike" kern="1200" dirty="0">
                <a:solidFill>
                  <a:schemeClr val="tx1"/>
                </a:solidFill>
                <a:effectLst/>
                <a:latin typeface="+mn-lt"/>
                <a:ea typeface="+mn-ea"/>
                <a:cs typeface="+mn-cs"/>
              </a:rPr>
              <a:t> for </a:t>
            </a:r>
            <a:r>
              <a:rPr lang="en-AU" sz="1200" b="1" i="0" u="none" strike="noStrike" kern="1200" dirty="0">
                <a:solidFill>
                  <a:schemeClr val="tx1"/>
                </a:solidFill>
                <a:effectLst/>
                <a:latin typeface="+mn-lt"/>
                <a:ea typeface="+mn-ea"/>
                <a:cs typeface="+mn-cs"/>
              </a:rPr>
              <a:t>Australia</a:t>
            </a:r>
            <a:r>
              <a:rPr lang="en-AU" sz="1200" b="0" i="0" u="none" strike="noStrike" kern="1200" dirty="0">
                <a:solidFill>
                  <a:schemeClr val="tx1"/>
                </a:solidFill>
                <a:effectLst/>
                <a:latin typeface="+mn-lt"/>
                <a:ea typeface="+mn-ea"/>
                <a:cs typeface="+mn-cs"/>
              </a:rPr>
              <a:t> was $440 a </a:t>
            </a:r>
            <a:r>
              <a:rPr lang="en-AU" sz="1200" b="1" i="0" u="none" strike="noStrike" kern="1200" dirty="0">
                <a:solidFill>
                  <a:schemeClr val="tx1"/>
                </a:solidFill>
                <a:effectLst/>
                <a:latin typeface="+mn-lt"/>
                <a:ea typeface="+mn-ea"/>
                <a:cs typeface="+mn-cs"/>
              </a:rPr>
              <a:t>tonne</a:t>
            </a:r>
            <a:r>
              <a:rPr lang="en-AU" sz="1200" b="0" i="0" u="none" strike="noStrike" kern="1200" dirty="0">
                <a:solidFill>
                  <a:schemeClr val="tx1"/>
                </a:solidFill>
                <a:effectLst/>
                <a:latin typeface="+mn-lt"/>
                <a:ea typeface="+mn-ea"/>
                <a:cs typeface="+mn-cs"/>
              </a:rPr>
              <a:t> in 2004, while APW </a:t>
            </a:r>
            <a:r>
              <a:rPr lang="en-AU" sz="1200" b="1" i="0" u="none" strike="noStrike" kern="1200" dirty="0">
                <a:solidFill>
                  <a:schemeClr val="tx1"/>
                </a:solidFill>
                <a:effectLst/>
                <a:latin typeface="+mn-lt"/>
                <a:ea typeface="+mn-ea"/>
                <a:cs typeface="+mn-cs"/>
              </a:rPr>
              <a:t>wheat </a:t>
            </a:r>
            <a:r>
              <a:rPr lang="en-AU" sz="1200" b="0" i="0" u="none" strike="noStrike" kern="1200" dirty="0">
                <a:solidFill>
                  <a:schemeClr val="tx1"/>
                </a:solidFill>
                <a:effectLst/>
                <a:latin typeface="+mn-lt"/>
                <a:ea typeface="+mn-ea"/>
                <a:cs typeface="+mn-cs"/>
              </a:rPr>
              <a:t>delivered to Melbourne in September 2019 fetched $425 a </a:t>
            </a:r>
            <a:r>
              <a:rPr lang="en-AU" sz="1200" b="1" i="0" u="none" strike="noStrike" kern="1200" dirty="0">
                <a:solidFill>
                  <a:schemeClr val="tx1"/>
                </a:solidFill>
                <a:effectLst/>
                <a:latin typeface="+mn-lt"/>
                <a:ea typeface="+mn-ea"/>
                <a:cs typeface="+mn-cs"/>
              </a:rPr>
              <a:t>tonne</a:t>
            </a:r>
            <a:r>
              <a:rPr lang="en-AU" sz="1200" b="0" i="0" u="none" strike="noStrike" kern="1200" dirty="0">
                <a:solidFill>
                  <a:schemeClr val="tx1"/>
                </a:solidFill>
                <a:effectLst/>
                <a:latin typeface="+mn-lt"/>
                <a:ea typeface="+mn-ea"/>
                <a:cs typeface="+mn-cs"/>
              </a:rPr>
              <a:t>.</a:t>
            </a:r>
            <a:endParaRPr lang="en-AU" sz="1200" b="1" kern="1200" dirty="0">
              <a:solidFill>
                <a:schemeClr val="tx1"/>
              </a:solidFill>
              <a:effectLst/>
              <a:latin typeface="+mn-lt"/>
              <a:ea typeface="+mn-ea"/>
              <a:cs typeface="+mn-cs"/>
            </a:endParaRPr>
          </a:p>
          <a:p>
            <a:pPr algn="l"/>
            <a:endParaRPr lang="en-US" sz="1200" b="1" dirty="0"/>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9</a:t>
            </a:fld>
            <a:endParaRPr lang="en-US"/>
          </a:p>
        </p:txBody>
      </p:sp>
    </p:spTree>
    <p:extLst>
      <p:ext uri="{BB962C8B-B14F-4D97-AF65-F5344CB8AC3E}">
        <p14:creationId xmlns:p14="http://schemas.microsoft.com/office/powerpoint/2010/main" val="31873822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1"/>
          <p:cNvSpPr>
            <a:spLocks noGrp="1"/>
          </p:cNvSpPr>
          <p:nvPr>
            <p:ph type="ctrTitle" hasCustomPrompt="1"/>
          </p:nvPr>
        </p:nvSpPr>
        <p:spPr>
          <a:xfrm>
            <a:off x="2590800" y="2286000"/>
            <a:ext cx="6180224" cy="1470025"/>
          </a:xfrm>
        </p:spPr>
        <p:txBody>
          <a:bodyPr anchor="t"/>
          <a:lstStyle>
            <a:lvl1pPr algn="r">
              <a:defRPr b="1" cap="small" baseline="0">
                <a:solidFill>
                  <a:srgbClr val="003300"/>
                </a:solidFill>
              </a:defRPr>
            </a:lvl1pPr>
          </a:lstStyle>
          <a:p>
            <a:r>
              <a:rPr lang="en-US" dirty="0"/>
              <a:t>Click to edit master title style</a:t>
            </a:r>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dirty="0"/>
          </a:p>
        </p:txBody>
      </p:sp>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251"/>
            <a:ext cx="3721618" cy="6858000"/>
          </a:xfrm>
          <a:prstGeom prst="rect">
            <a:avLst/>
          </a:prstGeom>
        </p:spPr>
      </p:pic>
      <p:sp>
        <p:nvSpPr>
          <p:cNvPr id="10" name="Picture Placeholder 9"/>
          <p:cNvSpPr>
            <a:spLocks noGrp="1"/>
          </p:cNvSpPr>
          <p:nvPr>
            <p:ph type="pic" sz="quarter" idx="13" hasCustomPrompt="1"/>
          </p:nvPr>
        </p:nvSpPr>
        <p:spPr>
          <a:xfrm>
            <a:off x="6858000" y="5105400"/>
            <a:ext cx="1828800" cy="990600"/>
          </a:xfrm>
        </p:spPr>
        <p:txBody>
          <a:bodyPr>
            <a:normAutofit/>
          </a:bodyPr>
          <a:lstStyle>
            <a:lvl1pPr marL="0" indent="0" algn="ctr">
              <a:buNone/>
              <a:defRPr sz="2000" baseline="0"/>
            </a:lvl1pPr>
          </a:lstStyle>
          <a:p>
            <a:r>
              <a:rPr lang="en-US"/>
              <a:t>Company Logo</a:t>
            </a: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757B281C-5159-4971-8228-52B9A72E9ED2}" type="datetimeFigureOut">
              <a:rPr lang="en-US" smtClean="0"/>
              <a:pPr/>
              <a:t>2/23/24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D6E5A2-EC83-451F-A719-9AC1370DD5CF}" type="slidenum">
              <a:rPr lang="en-US" smtClean="0"/>
              <a:pPr/>
              <a:t>‹#›</a:t>
            </a:fld>
            <a:endParaRPr lang="en-US"/>
          </a:p>
        </p:txBody>
      </p:sp>
    </p:spTree>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7B281C-5159-4971-8228-52B9A72E9ED2}" type="datetimeFigureOut">
              <a:rPr lang="en-US" smtClean="0"/>
              <a:pPr/>
              <a:t>2/23/24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D6E5A2-EC83-451F-A719-9AC1370DD5CF}" type="slidenum">
              <a:rPr lang="en-US" smtClean="0"/>
              <a:pPr/>
              <a:t>‹#›</a:t>
            </a:fld>
            <a:endParaRPr lang="en-US"/>
          </a:p>
        </p:txBody>
      </p:sp>
    </p:spTree>
  </p:cSld>
  <p:clrMapOvr>
    <a:masterClrMapping/>
  </p:clrMapOvr>
  <p:transitio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ackground Only">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3" name="Date Placeholder 3"/>
          <p:cNvSpPr>
            <a:spLocks noGrp="1"/>
          </p:cNvSpPr>
          <p:nvPr>
            <p:ph type="dt" sz="half" idx="10"/>
          </p:nvPr>
        </p:nvSpPr>
        <p:spPr>
          <a:xfrm>
            <a:off x="762000" y="6356350"/>
            <a:ext cx="2133600" cy="365125"/>
          </a:xfrm>
        </p:spPr>
        <p:txBody>
          <a:bodyPr/>
          <a:lstStyle/>
          <a:p>
            <a:fld id="{757B281C-5159-4971-8228-52B9A72E9ED2}" type="datetimeFigureOut">
              <a:rPr lang="en-US" smtClean="0"/>
              <a:pPr/>
              <a:t>2/23/24</a:t>
            </a:fld>
            <a:endParaRPr lang="en-US"/>
          </a:p>
        </p:txBody>
      </p:sp>
      <p:sp>
        <p:nvSpPr>
          <p:cNvPr id="4" name="Footer Placeholder 4"/>
          <p:cNvSpPr>
            <a:spLocks noGrp="1"/>
          </p:cNvSpPr>
          <p:nvPr>
            <p:ph type="ftr" sz="quarter" idx="11"/>
          </p:nvPr>
        </p:nvSpPr>
        <p:spPr>
          <a:xfrm>
            <a:off x="3352800" y="6356350"/>
            <a:ext cx="2895600" cy="365125"/>
          </a:xfrm>
        </p:spPr>
        <p:txBody>
          <a:bodyPr/>
          <a:lstStyle/>
          <a:p>
            <a:endParaRPr lang="en-US"/>
          </a:p>
        </p:txBody>
      </p:sp>
      <p:sp>
        <p:nvSpPr>
          <p:cNvPr id="5"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a:p>
        </p:txBody>
      </p:sp>
    </p:spTree>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176F2419-7593-49D1-9FBF-FCD9C0646FB2}" type="datetimeFigureOut">
              <a:rPr lang="hu-HU" smtClean="0"/>
              <a:t>2024. 02. 23.</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9C7E6AB8-0831-4924-8698-668F0B22148C}" type="slidenum">
              <a:rPr lang="hu-HU" smtClean="0"/>
              <a:t>‹#›</a:t>
            </a:fld>
            <a:endParaRPr lang="hu-HU"/>
          </a:p>
        </p:txBody>
      </p:sp>
    </p:spTree>
    <p:extLst>
      <p:ext uri="{BB962C8B-B14F-4D97-AF65-F5344CB8AC3E}">
        <p14:creationId xmlns:p14="http://schemas.microsoft.com/office/powerpoint/2010/main" val="334539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Solve-ing  - Green footer">
    <p:spTree>
      <p:nvGrpSpPr>
        <p:cNvPr id="1" name=""/>
        <p:cNvGrpSpPr/>
        <p:nvPr/>
      </p:nvGrpSpPr>
      <p:grpSpPr>
        <a:xfrm>
          <a:off x="0" y="0"/>
          <a:ext cx="0" cy="0"/>
          <a:chOff x="0" y="0"/>
          <a:chExt cx="0" cy="0"/>
        </a:xfrm>
      </p:grpSpPr>
      <p:pic>
        <p:nvPicPr>
          <p:cNvPr id="4" name="Picture 3" descr="Solve-ing-4.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6357938"/>
            <a:ext cx="9144000" cy="500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a:off x="0" y="6667500"/>
            <a:ext cx="4411663" cy="246063"/>
          </a:xfrm>
          <a:prstGeom prst="rect">
            <a:avLst/>
          </a:prstGeom>
          <a:noFill/>
          <a:ln w="9525">
            <a:noFill/>
            <a:miter lim="800000"/>
            <a:headEnd/>
            <a:tailEnd/>
          </a:ln>
        </p:spPr>
        <p:txBody>
          <a:bodyPr>
            <a:spAutoFit/>
          </a:bodyPr>
          <a:lstStyle>
            <a:lvl1pPr eaLnBrk="0" hangingPunct="0">
              <a:defRPr sz="2400">
                <a:solidFill>
                  <a:schemeClr val="tx1"/>
                </a:solidFill>
                <a:latin typeface="Franklin Gothic Book" charset="0"/>
                <a:ea typeface="ＭＳ Ｐゴシック" charset="0"/>
                <a:cs typeface="ＭＳ Ｐゴシック" charset="0"/>
              </a:defRPr>
            </a:lvl1pPr>
            <a:lvl2pPr marL="37931725" indent="-37474525" eaLnBrk="0" hangingPunct="0">
              <a:defRPr sz="2400">
                <a:solidFill>
                  <a:schemeClr val="tx1"/>
                </a:solidFill>
                <a:latin typeface="Franklin Gothic Book" charset="0"/>
                <a:ea typeface="ＭＳ Ｐゴシック" charset="0"/>
              </a:defRPr>
            </a:lvl2pPr>
            <a:lvl3pPr eaLnBrk="0" hangingPunct="0">
              <a:defRPr sz="2400">
                <a:solidFill>
                  <a:schemeClr val="tx1"/>
                </a:solidFill>
                <a:latin typeface="Franklin Gothic Book" charset="0"/>
                <a:ea typeface="ＭＳ Ｐゴシック" charset="0"/>
              </a:defRPr>
            </a:lvl3pPr>
            <a:lvl4pPr eaLnBrk="0" hangingPunct="0">
              <a:defRPr sz="2400">
                <a:solidFill>
                  <a:schemeClr val="tx1"/>
                </a:solidFill>
                <a:latin typeface="Franklin Gothic Book" charset="0"/>
                <a:ea typeface="ＭＳ Ｐゴシック" charset="0"/>
              </a:defRPr>
            </a:lvl4pPr>
            <a:lvl5pPr eaLnBrk="0" hangingPunct="0">
              <a:defRPr sz="2400">
                <a:solidFill>
                  <a:schemeClr val="tx1"/>
                </a:solidFill>
                <a:latin typeface="Franklin Gothic Book" charset="0"/>
                <a:ea typeface="ＭＳ Ｐゴシック" charset="0"/>
              </a:defRPr>
            </a:lvl5pPr>
            <a:lvl6pPr marL="457200" eaLnBrk="0" fontAlgn="base" hangingPunct="0">
              <a:spcBef>
                <a:spcPct val="0"/>
              </a:spcBef>
              <a:spcAft>
                <a:spcPct val="0"/>
              </a:spcAft>
              <a:defRPr sz="2400">
                <a:solidFill>
                  <a:schemeClr val="tx1"/>
                </a:solidFill>
                <a:latin typeface="Franklin Gothic Book" charset="0"/>
                <a:ea typeface="ＭＳ Ｐゴシック" charset="0"/>
              </a:defRPr>
            </a:lvl6pPr>
            <a:lvl7pPr marL="914400" eaLnBrk="0" fontAlgn="base" hangingPunct="0">
              <a:spcBef>
                <a:spcPct val="0"/>
              </a:spcBef>
              <a:spcAft>
                <a:spcPct val="0"/>
              </a:spcAft>
              <a:defRPr sz="2400">
                <a:solidFill>
                  <a:schemeClr val="tx1"/>
                </a:solidFill>
                <a:latin typeface="Franklin Gothic Book" charset="0"/>
                <a:ea typeface="ＭＳ Ｐゴシック" charset="0"/>
              </a:defRPr>
            </a:lvl7pPr>
            <a:lvl8pPr marL="1371600" eaLnBrk="0" fontAlgn="base" hangingPunct="0">
              <a:spcBef>
                <a:spcPct val="0"/>
              </a:spcBef>
              <a:spcAft>
                <a:spcPct val="0"/>
              </a:spcAft>
              <a:defRPr sz="2400">
                <a:solidFill>
                  <a:schemeClr val="tx1"/>
                </a:solidFill>
                <a:latin typeface="Franklin Gothic Book" charset="0"/>
                <a:ea typeface="ＭＳ Ｐゴシック" charset="0"/>
              </a:defRPr>
            </a:lvl8pPr>
            <a:lvl9pPr marL="1828800" eaLnBrk="0" fontAlgn="base" hangingPunct="0">
              <a:spcBef>
                <a:spcPct val="0"/>
              </a:spcBef>
              <a:spcAft>
                <a:spcPct val="0"/>
              </a:spcAft>
              <a:defRPr sz="2400">
                <a:solidFill>
                  <a:schemeClr val="tx1"/>
                </a:solidFill>
                <a:latin typeface="Franklin Gothic Book" charset="0"/>
                <a:ea typeface="ＭＳ Ｐゴシック" charset="0"/>
              </a:defRPr>
            </a:lvl9pPr>
          </a:lstStyle>
          <a:p>
            <a:pPr eaLnBrk="1" hangingPunct="1"/>
            <a:r>
              <a:rPr lang="en-US" sz="500">
                <a:solidFill>
                  <a:srgbClr val="FFFFFF"/>
                </a:solidFill>
                <a:latin typeface="Franklin Gothic Medium" charset="0"/>
                <a:cs typeface="Helvetica Neue Light" charset="0"/>
              </a:rPr>
              <a:t>TerraCycle ®, the TerraCycle Logo ®, and Brigade® are all Trademarks of TerraCycle Inc. used under license, www.terracycle.com, Toll-free 866.967.6766.</a:t>
            </a:r>
          </a:p>
          <a:p>
            <a:pPr eaLnBrk="1" hangingPunct="1"/>
            <a:endParaRPr lang="en-US" sz="500">
              <a:solidFill>
                <a:srgbClr val="9FCB72"/>
              </a:solidFill>
              <a:latin typeface="Franklin Gothic Medium" charset="0"/>
              <a:cs typeface="Helvetica Neue Light" charset="0"/>
            </a:endParaRPr>
          </a:p>
        </p:txBody>
      </p:sp>
      <p:sp>
        <p:nvSpPr>
          <p:cNvPr id="11" name="Text Placeholder 11"/>
          <p:cNvSpPr>
            <a:spLocks noGrp="1"/>
          </p:cNvSpPr>
          <p:nvPr>
            <p:ph type="body" sz="quarter" idx="11"/>
          </p:nvPr>
        </p:nvSpPr>
        <p:spPr>
          <a:xfrm>
            <a:off x="1" y="0"/>
            <a:ext cx="9156700" cy="723900"/>
          </a:xfrm>
          <a:prstGeom prst="rect">
            <a:avLst/>
          </a:prstGeom>
        </p:spPr>
        <p:txBody>
          <a:bodyPr vert="horz"/>
          <a:lstStyle>
            <a:lvl1pPr marL="0" marR="0" indent="0" algn="ctr" defTabSz="457200" rtl="0" eaLnBrk="1" fontAlgn="auto" latinLnBrk="0" hangingPunct="1">
              <a:lnSpc>
                <a:spcPct val="100000"/>
              </a:lnSpc>
              <a:spcBef>
                <a:spcPct val="0"/>
              </a:spcBef>
              <a:spcAft>
                <a:spcPts val="0"/>
              </a:spcAft>
              <a:buClrTx/>
              <a:buSzTx/>
              <a:buFontTx/>
              <a:buNone/>
              <a:tabLst/>
              <a:defRPr kumimoji="0" lang="en-US" sz="3200" b="0" i="0" u="none" strike="noStrike" kern="1200" cap="all" spc="0" normalizeH="0" baseline="0" noProof="0">
                <a:ln>
                  <a:noFill/>
                </a:ln>
                <a:solidFill>
                  <a:srgbClr val="000000"/>
                </a:solidFill>
                <a:effectLst/>
                <a:uLnTx/>
                <a:uFillTx/>
                <a:latin typeface="+mj-lt"/>
                <a:cs typeface="Helvetica Neue Bold Condensed"/>
              </a:defRPr>
            </a:lvl1pPr>
            <a:lvl2pPr>
              <a:buNone/>
              <a:defRPr/>
            </a:lvl2pPr>
            <a:lvl3pPr>
              <a:buNone/>
              <a:defRPr/>
            </a:lvl3pPr>
            <a:lvl4pPr>
              <a:buNone/>
              <a:defRPr/>
            </a:lvl4pPr>
            <a:lvl5pPr>
              <a:buNone/>
              <a:defRPr/>
            </a:lvl5pPr>
          </a:lstStyle>
          <a:p>
            <a:pPr lvl="0"/>
            <a:r>
              <a:rPr lang="en-US" noProof="0"/>
              <a:t>Click to edit Master text styles</a:t>
            </a:r>
          </a:p>
        </p:txBody>
      </p:sp>
      <p:sp>
        <p:nvSpPr>
          <p:cNvPr id="8" name="Text Placeholder 3"/>
          <p:cNvSpPr>
            <a:spLocks noGrp="1"/>
          </p:cNvSpPr>
          <p:nvPr>
            <p:ph type="body" sz="half" idx="2"/>
          </p:nvPr>
        </p:nvSpPr>
        <p:spPr>
          <a:xfrm>
            <a:off x="4330701" y="6315076"/>
            <a:ext cx="3898900" cy="365125"/>
          </a:xfrm>
          <a:prstGeom prst="rect">
            <a:avLst/>
          </a:prstGeom>
        </p:spPr>
        <p:txBody>
          <a:bodyPr/>
          <a:lstStyle>
            <a:lvl1pPr marL="0" indent="0" algn="r">
              <a:buNone/>
              <a:defRPr sz="3000" b="0" i="0">
                <a:solidFill>
                  <a:schemeClr val="bg1"/>
                </a:solidFill>
                <a:latin typeface="+mj-lt"/>
                <a:cs typeface="Helvetica Neue Bold Condensed"/>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latin typeface="Franklin Gothic Medium" charset="0"/>
              </a:defRPr>
            </a:lvl1pPr>
          </a:lstStyle>
          <a:p>
            <a:fld id="{0DB1A9B8-7F2A-D14F-8FDB-A3618D461C07}" type="slidenum">
              <a:rPr lang="en-US"/>
              <a:pPr/>
              <a:t>‹#›</a:t>
            </a:fld>
            <a:endParaRPr lang="en-US"/>
          </a:p>
        </p:txBody>
      </p:sp>
    </p:spTree>
    <p:extLst>
      <p:ext uri="{BB962C8B-B14F-4D97-AF65-F5344CB8AC3E}">
        <p14:creationId xmlns:p14="http://schemas.microsoft.com/office/powerpoint/2010/main" val="95285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Generic Template - Green Header">
    <p:spTree>
      <p:nvGrpSpPr>
        <p:cNvPr id="1" name=""/>
        <p:cNvGrpSpPr/>
        <p:nvPr/>
      </p:nvGrpSpPr>
      <p:grpSpPr>
        <a:xfrm>
          <a:off x="0" y="0"/>
          <a:ext cx="0" cy="0"/>
          <a:chOff x="0" y="0"/>
          <a:chExt cx="0" cy="0"/>
        </a:xfrm>
      </p:grpSpPr>
      <p:pic>
        <p:nvPicPr>
          <p:cNvPr id="3" name="Picture 3" descr="Green-top-border-template-tclogo-lft.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a:spLocks noChangeArrowheads="1"/>
          </p:cNvSpPr>
          <p:nvPr userDrawn="1"/>
        </p:nvSpPr>
        <p:spPr bwMode="auto">
          <a:xfrm>
            <a:off x="0" y="6667500"/>
            <a:ext cx="4411663" cy="246063"/>
          </a:xfrm>
          <a:prstGeom prst="rect">
            <a:avLst/>
          </a:prstGeom>
          <a:noFill/>
          <a:ln w="9525">
            <a:noFill/>
            <a:miter lim="800000"/>
            <a:headEnd/>
            <a:tailEnd/>
          </a:ln>
        </p:spPr>
        <p:txBody>
          <a:bodyPr>
            <a:spAutoFit/>
          </a:bodyPr>
          <a:lstStyle>
            <a:lvl1pPr eaLnBrk="0" hangingPunct="0">
              <a:defRPr sz="2400">
                <a:solidFill>
                  <a:schemeClr val="tx1"/>
                </a:solidFill>
                <a:latin typeface="Franklin Gothic Book" charset="0"/>
                <a:ea typeface="ＭＳ Ｐゴシック" charset="0"/>
                <a:cs typeface="ＭＳ Ｐゴシック" charset="0"/>
              </a:defRPr>
            </a:lvl1pPr>
            <a:lvl2pPr marL="37931725" indent="-37474525" eaLnBrk="0" hangingPunct="0">
              <a:defRPr sz="2400">
                <a:solidFill>
                  <a:schemeClr val="tx1"/>
                </a:solidFill>
                <a:latin typeface="Franklin Gothic Book" charset="0"/>
                <a:ea typeface="ＭＳ Ｐゴシック" charset="0"/>
              </a:defRPr>
            </a:lvl2pPr>
            <a:lvl3pPr eaLnBrk="0" hangingPunct="0">
              <a:defRPr sz="2400">
                <a:solidFill>
                  <a:schemeClr val="tx1"/>
                </a:solidFill>
                <a:latin typeface="Franklin Gothic Book" charset="0"/>
                <a:ea typeface="ＭＳ Ｐゴシック" charset="0"/>
              </a:defRPr>
            </a:lvl3pPr>
            <a:lvl4pPr eaLnBrk="0" hangingPunct="0">
              <a:defRPr sz="2400">
                <a:solidFill>
                  <a:schemeClr val="tx1"/>
                </a:solidFill>
                <a:latin typeface="Franklin Gothic Book" charset="0"/>
                <a:ea typeface="ＭＳ Ｐゴシック" charset="0"/>
              </a:defRPr>
            </a:lvl4pPr>
            <a:lvl5pPr eaLnBrk="0" hangingPunct="0">
              <a:defRPr sz="2400">
                <a:solidFill>
                  <a:schemeClr val="tx1"/>
                </a:solidFill>
                <a:latin typeface="Franklin Gothic Book" charset="0"/>
                <a:ea typeface="ＭＳ Ｐゴシック" charset="0"/>
              </a:defRPr>
            </a:lvl5pPr>
            <a:lvl6pPr marL="457200" eaLnBrk="0" fontAlgn="base" hangingPunct="0">
              <a:spcBef>
                <a:spcPct val="0"/>
              </a:spcBef>
              <a:spcAft>
                <a:spcPct val="0"/>
              </a:spcAft>
              <a:defRPr sz="2400">
                <a:solidFill>
                  <a:schemeClr val="tx1"/>
                </a:solidFill>
                <a:latin typeface="Franklin Gothic Book" charset="0"/>
                <a:ea typeface="ＭＳ Ｐゴシック" charset="0"/>
              </a:defRPr>
            </a:lvl6pPr>
            <a:lvl7pPr marL="914400" eaLnBrk="0" fontAlgn="base" hangingPunct="0">
              <a:spcBef>
                <a:spcPct val="0"/>
              </a:spcBef>
              <a:spcAft>
                <a:spcPct val="0"/>
              </a:spcAft>
              <a:defRPr sz="2400">
                <a:solidFill>
                  <a:schemeClr val="tx1"/>
                </a:solidFill>
                <a:latin typeface="Franklin Gothic Book" charset="0"/>
                <a:ea typeface="ＭＳ Ｐゴシック" charset="0"/>
              </a:defRPr>
            </a:lvl7pPr>
            <a:lvl8pPr marL="1371600" eaLnBrk="0" fontAlgn="base" hangingPunct="0">
              <a:spcBef>
                <a:spcPct val="0"/>
              </a:spcBef>
              <a:spcAft>
                <a:spcPct val="0"/>
              </a:spcAft>
              <a:defRPr sz="2400">
                <a:solidFill>
                  <a:schemeClr val="tx1"/>
                </a:solidFill>
                <a:latin typeface="Franklin Gothic Book" charset="0"/>
                <a:ea typeface="ＭＳ Ｐゴシック" charset="0"/>
              </a:defRPr>
            </a:lvl8pPr>
            <a:lvl9pPr marL="1828800" eaLnBrk="0" fontAlgn="base" hangingPunct="0">
              <a:spcBef>
                <a:spcPct val="0"/>
              </a:spcBef>
              <a:spcAft>
                <a:spcPct val="0"/>
              </a:spcAft>
              <a:defRPr sz="2400">
                <a:solidFill>
                  <a:schemeClr val="tx1"/>
                </a:solidFill>
                <a:latin typeface="Franklin Gothic Book" charset="0"/>
                <a:ea typeface="ＭＳ Ｐゴシック" charset="0"/>
              </a:defRPr>
            </a:lvl9pPr>
          </a:lstStyle>
          <a:p>
            <a:pPr eaLnBrk="1" hangingPunct="1"/>
            <a:r>
              <a:rPr lang="en-US" sz="500">
                <a:solidFill>
                  <a:srgbClr val="D9D9D9"/>
                </a:solidFill>
                <a:latin typeface="Helvetica Neue Light" charset="0"/>
                <a:cs typeface="Helvetica Neue Light" charset="0"/>
              </a:rPr>
              <a:t>TerraCycle ®, the TerraCycle Logo ®, and Brigade® are all Trademarks of TerraCycle Inc. used under license, www.terracycle.com, Toll-free 866.967.6766.</a:t>
            </a:r>
          </a:p>
          <a:p>
            <a:pPr eaLnBrk="1" hangingPunct="1"/>
            <a:endParaRPr lang="en-US" sz="500">
              <a:solidFill>
                <a:srgbClr val="D9D9D9"/>
              </a:solidFill>
              <a:latin typeface="Helvetica Neue Light" charset="0"/>
              <a:cs typeface="Helvetica Neue Light" charset="0"/>
            </a:endParaRPr>
          </a:p>
        </p:txBody>
      </p:sp>
      <p:sp>
        <p:nvSpPr>
          <p:cNvPr id="5" name="Slide Number Placeholder 5"/>
          <p:cNvSpPr txBox="1">
            <a:spLocks/>
          </p:cNvSpPr>
          <p:nvPr userDrawn="1"/>
        </p:nvSpPr>
        <p:spPr>
          <a:xfrm>
            <a:off x="8686800" y="0"/>
            <a:ext cx="457200" cy="365125"/>
          </a:xfrm>
          <a:prstGeom prst="rect">
            <a:avLst/>
          </a:prstGeom>
        </p:spPr>
        <p:txBody>
          <a:bodyPr anchor="ctr"/>
          <a:lstStyle>
            <a:lvl1pPr eaLnBrk="0" hangingPunct="0">
              <a:defRPr sz="2400">
                <a:solidFill>
                  <a:schemeClr val="tx1"/>
                </a:solidFill>
                <a:latin typeface="Franklin Gothic Book" charset="0"/>
                <a:ea typeface="ＭＳ Ｐゴシック" charset="0"/>
                <a:cs typeface="ＭＳ Ｐゴシック" charset="0"/>
              </a:defRPr>
            </a:lvl1pPr>
            <a:lvl2pPr marL="37931725" indent="-37474525" eaLnBrk="0" hangingPunct="0">
              <a:defRPr sz="2400">
                <a:solidFill>
                  <a:schemeClr val="tx1"/>
                </a:solidFill>
                <a:latin typeface="Franklin Gothic Book" charset="0"/>
                <a:ea typeface="ＭＳ Ｐゴシック" charset="0"/>
              </a:defRPr>
            </a:lvl2pPr>
            <a:lvl3pPr eaLnBrk="0" hangingPunct="0">
              <a:defRPr sz="2400">
                <a:solidFill>
                  <a:schemeClr val="tx1"/>
                </a:solidFill>
                <a:latin typeface="Franklin Gothic Book" charset="0"/>
                <a:ea typeface="ＭＳ Ｐゴシック" charset="0"/>
              </a:defRPr>
            </a:lvl3pPr>
            <a:lvl4pPr eaLnBrk="0" hangingPunct="0">
              <a:defRPr sz="2400">
                <a:solidFill>
                  <a:schemeClr val="tx1"/>
                </a:solidFill>
                <a:latin typeface="Franklin Gothic Book" charset="0"/>
                <a:ea typeface="ＭＳ Ｐゴシック" charset="0"/>
              </a:defRPr>
            </a:lvl4pPr>
            <a:lvl5pPr eaLnBrk="0" hangingPunct="0">
              <a:defRPr sz="2400">
                <a:solidFill>
                  <a:schemeClr val="tx1"/>
                </a:solidFill>
                <a:latin typeface="Franklin Gothic Book" charset="0"/>
                <a:ea typeface="ＭＳ Ｐゴシック" charset="0"/>
              </a:defRPr>
            </a:lvl5pPr>
            <a:lvl6pPr marL="457200" eaLnBrk="0" fontAlgn="base" hangingPunct="0">
              <a:spcBef>
                <a:spcPct val="0"/>
              </a:spcBef>
              <a:spcAft>
                <a:spcPct val="0"/>
              </a:spcAft>
              <a:defRPr sz="2400">
                <a:solidFill>
                  <a:schemeClr val="tx1"/>
                </a:solidFill>
                <a:latin typeface="Franklin Gothic Book" charset="0"/>
                <a:ea typeface="ＭＳ Ｐゴシック" charset="0"/>
              </a:defRPr>
            </a:lvl6pPr>
            <a:lvl7pPr marL="914400" eaLnBrk="0" fontAlgn="base" hangingPunct="0">
              <a:spcBef>
                <a:spcPct val="0"/>
              </a:spcBef>
              <a:spcAft>
                <a:spcPct val="0"/>
              </a:spcAft>
              <a:defRPr sz="2400">
                <a:solidFill>
                  <a:schemeClr val="tx1"/>
                </a:solidFill>
                <a:latin typeface="Franklin Gothic Book" charset="0"/>
                <a:ea typeface="ＭＳ Ｐゴシック" charset="0"/>
              </a:defRPr>
            </a:lvl7pPr>
            <a:lvl8pPr marL="1371600" eaLnBrk="0" fontAlgn="base" hangingPunct="0">
              <a:spcBef>
                <a:spcPct val="0"/>
              </a:spcBef>
              <a:spcAft>
                <a:spcPct val="0"/>
              </a:spcAft>
              <a:defRPr sz="2400">
                <a:solidFill>
                  <a:schemeClr val="tx1"/>
                </a:solidFill>
                <a:latin typeface="Franklin Gothic Book" charset="0"/>
                <a:ea typeface="ＭＳ Ｐゴシック" charset="0"/>
              </a:defRPr>
            </a:lvl8pPr>
            <a:lvl9pPr marL="1828800" eaLnBrk="0" fontAlgn="base" hangingPunct="0">
              <a:spcBef>
                <a:spcPct val="0"/>
              </a:spcBef>
              <a:spcAft>
                <a:spcPct val="0"/>
              </a:spcAft>
              <a:defRPr sz="2400">
                <a:solidFill>
                  <a:schemeClr val="tx1"/>
                </a:solidFill>
                <a:latin typeface="Franklin Gothic Book" charset="0"/>
                <a:ea typeface="ＭＳ Ｐゴシック" charset="0"/>
              </a:defRPr>
            </a:lvl9pPr>
          </a:lstStyle>
          <a:p>
            <a:pPr algn="r" eaLnBrk="1" hangingPunct="1"/>
            <a:fld id="{25922EFD-4E5D-8C47-A1BF-8D4AF71E38F5}" type="slidenum">
              <a:rPr lang="en-US" sz="900">
                <a:solidFill>
                  <a:schemeClr val="bg1"/>
                </a:solidFill>
                <a:cs typeface="Helvetica Neue Light" charset="0"/>
              </a:rPr>
              <a:pPr algn="r" eaLnBrk="1" hangingPunct="1"/>
              <a:t>‹#›</a:t>
            </a:fld>
            <a:endParaRPr lang="en-US" sz="900">
              <a:solidFill>
                <a:schemeClr val="bg1"/>
              </a:solidFill>
              <a:cs typeface="Helvetica Neue Light" charset="0"/>
            </a:endParaRPr>
          </a:p>
        </p:txBody>
      </p:sp>
      <p:sp>
        <p:nvSpPr>
          <p:cNvPr id="9" name="Title Placeholder 4"/>
          <p:cNvSpPr>
            <a:spLocks noGrp="1"/>
          </p:cNvSpPr>
          <p:nvPr>
            <p:ph type="title"/>
          </p:nvPr>
        </p:nvSpPr>
        <p:spPr>
          <a:xfrm>
            <a:off x="0" y="7938"/>
            <a:ext cx="9144000" cy="500062"/>
          </a:xfrm>
          <a:prstGeom prst="rect">
            <a:avLst/>
          </a:prstGeom>
        </p:spPr>
        <p:txBody>
          <a:bodyPr vert="horz" lIns="91440" tIns="45720" rIns="91440" bIns="45720" rtlCol="0" anchor="ctr">
            <a:normAutofit/>
          </a:bodyPr>
          <a:lstStyle>
            <a:lvl1pPr>
              <a:defRPr cap="all">
                <a:solidFill>
                  <a:srgbClr val="FFFFFF"/>
                </a:solidFill>
                <a:latin typeface="+mj-lt"/>
              </a:defRPr>
            </a:lvl1pPr>
          </a:lstStyle>
          <a:p>
            <a:r>
              <a:rPr lang="en-US" dirty="0"/>
              <a:t>Click to edit Master title style</a:t>
            </a:r>
          </a:p>
        </p:txBody>
      </p:sp>
      <p:sp>
        <p:nvSpPr>
          <p:cNvPr id="6" name="Footer Placeholder 3"/>
          <p:cNvSpPr>
            <a:spLocks noGrp="1"/>
          </p:cNvSpPr>
          <p:nvPr>
            <p:ph type="ftr" sz="quarter" idx="10"/>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Tree>
    <p:extLst>
      <p:ext uri="{BB962C8B-B14F-4D97-AF65-F5344CB8AC3E}">
        <p14:creationId xmlns:p14="http://schemas.microsoft.com/office/powerpoint/2010/main" val="4031654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3161049" y="-3176815"/>
            <a:ext cx="2819400" cy="9173031"/>
          </a:xfrm>
          <a:prstGeom prst="rect">
            <a:avLst/>
          </a:prstGeom>
        </p:spPr>
      </p:pic>
      <p:sp>
        <p:nvSpPr>
          <p:cNvPr id="2" name="Title 1"/>
          <p:cNvSpPr>
            <a:spLocks noGrp="1"/>
          </p:cNvSpPr>
          <p:nvPr>
            <p:ph type="title" hasCustomPrompt="1"/>
          </p:nvPr>
        </p:nvSpPr>
        <p:spPr>
          <a:xfrm>
            <a:off x="4572000" y="3048000"/>
            <a:ext cx="4343400" cy="1362075"/>
          </a:xfrm>
        </p:spPr>
        <p:txBody>
          <a:bodyPr anchor="b" anchorCtr="0"/>
          <a:lstStyle>
            <a:lvl1pPr algn="l">
              <a:defRPr sz="4000" b="1" cap="small" baseline="0">
                <a:solidFill>
                  <a:srgbClr val="003300"/>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757B281C-5159-4971-8228-52B9A72E9ED2}" type="datetimeFigureOut">
              <a:rPr lang="en-US" smtClean="0"/>
              <a:pPr/>
              <a:t>2/23/24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a:p>
        </p:txBody>
      </p:sp>
      <p:sp>
        <p:nvSpPr>
          <p:cNvPr id="10" name="Picture Placeholder 9"/>
          <p:cNvSpPr>
            <a:spLocks noGrp="1"/>
          </p:cNvSpPr>
          <p:nvPr>
            <p:ph type="pic" sz="quarter" idx="13" hasCustomPrompt="1"/>
          </p:nvPr>
        </p:nvSpPr>
        <p:spPr>
          <a:xfrm>
            <a:off x="6781800" y="5334000"/>
            <a:ext cx="2133600" cy="990600"/>
          </a:xfrm>
        </p:spPr>
        <p:txBody>
          <a:bodyPr>
            <a:normAutofit/>
          </a:bodyPr>
          <a:lstStyle>
            <a:lvl1pPr marL="0" indent="0" algn="ctr">
              <a:buNone/>
              <a:defRPr sz="1800"/>
            </a:lvl1pPr>
          </a:lstStyle>
          <a:p>
            <a:r>
              <a:rPr lang="en-US"/>
              <a:t>Company Logo</a:t>
            </a: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269632"/>
            <a:ext cx="8077200" cy="1143000"/>
          </a:xfrm>
        </p:spPr>
        <p:txBody>
          <a:bodyPr anchor="ctr" anchorCtr="0"/>
          <a:lstStyle>
            <a:lvl1pPr algn="l">
              <a:defRPr lang="en-US" dirty="0"/>
            </a:lvl1pPr>
          </a:lstStyle>
          <a:p>
            <a:r>
              <a:rPr lang="en-US" dirty="0"/>
              <a:t>Click To Edit Master Title Style</a:t>
            </a:r>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2/23/24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a:p>
        </p:txBody>
      </p:sp>
    </p:spTree>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757B281C-5159-4971-8228-52B9A72E9ED2}" type="datetimeFigureOut">
              <a:rPr lang="en-US" smtClean="0"/>
              <a:pPr/>
              <a:t>2/23/24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a:p>
        </p:txBody>
      </p:sp>
    </p:spTree>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757B281C-5159-4971-8228-52B9A72E9ED2}" type="datetimeFigureOut">
              <a:rPr lang="en-US" smtClean="0"/>
              <a:pPr/>
              <a:t>2/23/24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D6E5A2-EC83-451F-A719-9AC1370DD5CF}" type="slidenum">
              <a:rPr lang="en-US" smtClean="0"/>
              <a:pPr/>
              <a:t>‹#›</a:t>
            </a:fld>
            <a:endParaRPr lang="en-US"/>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2/23/24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a:p>
        </p:txBody>
      </p:sp>
    </p:spTree>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2/23/24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2/23/24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2/23/24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Placeholder 1"/>
          <p:cNvSpPr>
            <a:spLocks noGrp="1"/>
          </p:cNvSpPr>
          <p:nvPr>
            <p:ph type="title"/>
          </p:nvPr>
        </p:nvSpPr>
        <p:spPr>
          <a:xfrm>
            <a:off x="762000" y="274638"/>
            <a:ext cx="8077200" cy="1143000"/>
          </a:xfrm>
          <a:prstGeom prst="rect">
            <a:avLst/>
          </a:prstGeom>
        </p:spPr>
        <p:txBody>
          <a:bodyPr vert="horz" lIns="91440" tIns="45720" rIns="91440" bIns="45720" rtlCol="0" anchor="ctr">
            <a:normAutofit/>
          </a:bodyPr>
          <a:lstStyle/>
          <a:p>
            <a:r>
              <a:rPr lang="en-AU"/>
              <a:t>Click to edit Master title style</a:t>
            </a:r>
            <a:endParaRPr lang="en-US" dirty="0"/>
          </a:p>
        </p:txBody>
      </p:sp>
      <p:sp>
        <p:nvSpPr>
          <p:cNvPr id="3" name="Text Placeholder 2"/>
          <p:cNvSpPr>
            <a:spLocks noGrp="1"/>
          </p:cNvSpPr>
          <p:nvPr>
            <p:ph type="body" idx="1"/>
          </p:nvPr>
        </p:nvSpPr>
        <p:spPr>
          <a:xfrm>
            <a:off x="762000" y="1600200"/>
            <a:ext cx="80772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dirty="0"/>
          </a:p>
        </p:txBody>
      </p:sp>
      <p:sp>
        <p:nvSpPr>
          <p:cNvPr id="4" name="Date Placeholder 3"/>
          <p:cNvSpPr>
            <a:spLocks noGrp="1"/>
          </p:cNvSpPr>
          <p:nvPr>
            <p:ph type="dt" sz="half" idx="2"/>
          </p:nvPr>
        </p:nvSpPr>
        <p:spPr>
          <a:xfrm>
            <a:off x="7620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7B281C-5159-4971-8228-52B9A72E9ED2}" type="datetimeFigureOut">
              <a:rPr lang="en-US" smtClean="0"/>
              <a:pPr/>
              <a:t>2/23/24</a:t>
            </a:fld>
            <a:endParaRPr lang="en-US"/>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6E5A2-EC83-451F-A719-9AC1370DD5CF}" type="slidenum">
              <a:rPr lang="en-US" smtClean="0"/>
              <a:pPr/>
              <a:t>‹#›</a:t>
            </a:fld>
            <a:endParaRPr lang="en-US"/>
          </a:p>
        </p:txBody>
      </p:sp>
      <p:pic>
        <p:nvPicPr>
          <p:cNvPr id="8" name="Picture 7"/>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152400" y="-109183"/>
            <a:ext cx="818707" cy="708318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6" r:id="rId6"/>
    <p:sldLayoutId id="2147483657" r:id="rId7"/>
    <p:sldLayoutId id="2147483658" r:id="rId8"/>
    <p:sldLayoutId id="2147483659" r:id="rId9"/>
    <p:sldLayoutId id="2147483654" r:id="rId10"/>
    <p:sldLayoutId id="2147483655" r:id="rId11"/>
    <p:sldLayoutId id="2147483663" r:id="rId12"/>
    <p:sldLayoutId id="2147483665" r:id="rId13"/>
    <p:sldLayoutId id="2147483666" r:id="rId14"/>
    <p:sldLayoutId id="2147483667" r:id="rId15"/>
  </p:sldLayoutIdLst>
  <p:transition spd="slow">
    <p:wipe dir="d"/>
  </p:transition>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8.tiff"/></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png"/><Relationship Id="rId7" Type="http://schemas.openxmlformats.org/officeDocument/2006/relationships/image" Target="../media/image49.jpg"/><Relationship Id="rId12"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48.jpg"/><Relationship Id="rId11" Type="http://schemas.openxmlformats.org/officeDocument/2006/relationships/image" Target="../media/image53.png"/><Relationship Id="rId5" Type="http://schemas.openxmlformats.org/officeDocument/2006/relationships/image" Target="../media/image47.jp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jp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82.png"/><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B42943-1891-5A4B-9AFD-DB0A392CC149}"/>
              </a:ext>
            </a:extLst>
          </p:cNvPr>
          <p:cNvSpPr txBox="1"/>
          <p:nvPr/>
        </p:nvSpPr>
        <p:spPr>
          <a:xfrm>
            <a:off x="0" y="3581400"/>
            <a:ext cx="9144000" cy="1754326"/>
          </a:xfrm>
          <a:prstGeom prst="rect">
            <a:avLst/>
          </a:prstGeom>
          <a:noFill/>
        </p:spPr>
        <p:txBody>
          <a:bodyPr wrap="square" rtlCol="0">
            <a:spAutoFit/>
          </a:bodyPr>
          <a:lstStyle/>
          <a:p>
            <a:pPr algn="ctr"/>
            <a:r>
              <a:rPr lang="en-US" sz="5400" dirty="0"/>
              <a:t>Pathways to a more sustainable future – innovation in waste!</a:t>
            </a:r>
          </a:p>
        </p:txBody>
      </p:sp>
      <p:pic>
        <p:nvPicPr>
          <p:cNvPr id="18" name="Picture 17">
            <a:extLst>
              <a:ext uri="{FF2B5EF4-FFF2-40B4-BE49-F238E27FC236}">
                <a16:creationId xmlns:a16="http://schemas.microsoft.com/office/drawing/2014/main" id="{8BFCB3B6-BC61-6F42-9A12-5F4D513D3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288" y="381000"/>
            <a:ext cx="3857624" cy="3200400"/>
          </a:xfrm>
          <a:prstGeom prst="rect">
            <a:avLst/>
          </a:prstGeom>
        </p:spPr>
      </p:pic>
    </p:spTree>
    <p:extLst>
      <p:ext uri="{BB962C8B-B14F-4D97-AF65-F5344CB8AC3E}">
        <p14:creationId xmlns:p14="http://schemas.microsoft.com/office/powerpoint/2010/main" val="3164148516"/>
      </p:ext>
    </p:extLst>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p:nvPr/>
        </p:nvPicPr>
        <p:blipFill rotWithShape="1">
          <a:blip r:embed="rId3">
            <a:extLst>
              <a:ext uri="{28A0092B-C50C-407E-A947-70E740481C1C}">
                <a14:useLocalDpi xmlns:a14="http://schemas.microsoft.com/office/drawing/2010/main" val="0"/>
              </a:ext>
            </a:extLst>
          </a:blip>
          <a:srcRect t="4361"/>
          <a:stretch/>
        </p:blipFill>
        <p:spPr bwMode="auto">
          <a:xfrm>
            <a:off x="457200" y="1600200"/>
            <a:ext cx="3584728" cy="4343400"/>
          </a:xfrm>
          <a:prstGeom prst="rect">
            <a:avLst/>
          </a:prstGeom>
          <a:noFill/>
          <a:ln>
            <a:noFill/>
          </a:ln>
          <a:extLst>
            <a:ext uri="{53640926-AAD7-44d8-BBD7-CCE9431645EC}">
              <a14:shadowObscured xmlns="" xmlns:a14="http://schemas.microsoft.com/office/drawing/2010/main"/>
            </a:ext>
          </a:extLst>
        </p:spPr>
      </p:pic>
      <p:sp>
        <p:nvSpPr>
          <p:cNvPr id="4" name="Rectangle 3"/>
          <p:cNvSpPr/>
          <p:nvPr/>
        </p:nvSpPr>
        <p:spPr>
          <a:xfrm>
            <a:off x="4343400" y="2133600"/>
            <a:ext cx="4572000" cy="2585323"/>
          </a:xfrm>
          <a:prstGeom prst="rect">
            <a:avLst/>
          </a:prstGeom>
        </p:spPr>
        <p:txBody>
          <a:bodyPr wrap="square">
            <a:spAutoFit/>
          </a:bodyPr>
          <a:lstStyle/>
          <a:p>
            <a:r>
              <a:rPr lang="en-US" b="1" dirty="0"/>
              <a:t>Esters</a:t>
            </a:r>
            <a:r>
              <a:rPr lang="en-US" dirty="0"/>
              <a:t> include lubricants, cosmetics, plastics, resins, explosives, bio-fuel, surfactants and synthesis of various industrial chemicals.   </a:t>
            </a:r>
            <a:endParaRPr lang="en-AU" dirty="0"/>
          </a:p>
          <a:p>
            <a:endParaRPr lang="en-US" b="1" dirty="0"/>
          </a:p>
          <a:p>
            <a:r>
              <a:rPr lang="en-US" b="1" dirty="0"/>
              <a:t>Elastomers </a:t>
            </a:r>
            <a:r>
              <a:rPr lang="en-US" dirty="0"/>
              <a:t>- a polymer with viscoelasticity (having both viscosity and elasticity).  Global revenues for rubbers are forecast to rise to US$56 billion by 2020. </a:t>
            </a:r>
          </a:p>
          <a:p>
            <a:endParaRPr lang="en-US" dirty="0"/>
          </a:p>
        </p:txBody>
      </p:sp>
      <p:pic>
        <p:nvPicPr>
          <p:cNvPr id="5" name="Picture 4"/>
          <p:cNvPicPr>
            <a:picLocks noChangeAspect="1"/>
          </p:cNvPicPr>
          <p:nvPr/>
        </p:nvPicPr>
        <p:blipFill>
          <a:blip r:embed="rId4"/>
          <a:stretch>
            <a:fillRect/>
          </a:stretch>
        </p:blipFill>
        <p:spPr>
          <a:xfrm>
            <a:off x="4343400" y="533400"/>
            <a:ext cx="2273046" cy="965200"/>
          </a:xfrm>
          <a:prstGeom prst="rect">
            <a:avLst/>
          </a:prstGeom>
        </p:spPr>
      </p:pic>
      <p:pic>
        <p:nvPicPr>
          <p:cNvPr id="6" name="Picture 5"/>
          <p:cNvPicPr>
            <a:picLocks noChangeAspect="1"/>
          </p:cNvPicPr>
          <p:nvPr/>
        </p:nvPicPr>
        <p:blipFill>
          <a:blip r:embed="rId5"/>
          <a:stretch>
            <a:fillRect/>
          </a:stretch>
        </p:blipFill>
        <p:spPr>
          <a:xfrm>
            <a:off x="6705600" y="152400"/>
            <a:ext cx="2289717" cy="1676400"/>
          </a:xfrm>
          <a:prstGeom prst="rect">
            <a:avLst/>
          </a:prstGeom>
        </p:spPr>
      </p:pic>
      <p:pic>
        <p:nvPicPr>
          <p:cNvPr id="8" name="Picture 7" descr="cosmetic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5800" y="4572000"/>
            <a:ext cx="2157240" cy="1981200"/>
          </a:xfrm>
          <a:prstGeom prst="rect">
            <a:avLst/>
          </a:prstGeom>
        </p:spPr>
      </p:pic>
      <p:pic>
        <p:nvPicPr>
          <p:cNvPr id="9" name="Picture 8"/>
          <p:cNvPicPr>
            <a:picLocks noChangeAspect="1"/>
          </p:cNvPicPr>
          <p:nvPr/>
        </p:nvPicPr>
        <p:blipFill>
          <a:blip r:embed="rId7"/>
          <a:stretch>
            <a:fillRect/>
          </a:stretch>
        </p:blipFill>
        <p:spPr>
          <a:xfrm>
            <a:off x="6858000" y="4724400"/>
            <a:ext cx="1692729" cy="1769990"/>
          </a:xfrm>
          <a:prstGeom prst="rect">
            <a:avLst/>
          </a:prstGeom>
        </p:spPr>
      </p:pic>
      <p:sp>
        <p:nvSpPr>
          <p:cNvPr id="7" name="TextBox 6"/>
          <p:cNvSpPr txBox="1"/>
          <p:nvPr/>
        </p:nvSpPr>
        <p:spPr>
          <a:xfrm>
            <a:off x="457200" y="609600"/>
            <a:ext cx="3429000" cy="707886"/>
          </a:xfrm>
          <a:prstGeom prst="rect">
            <a:avLst/>
          </a:prstGeom>
          <a:noFill/>
        </p:spPr>
        <p:txBody>
          <a:bodyPr wrap="square" rtlCol="0">
            <a:spAutoFit/>
          </a:bodyPr>
          <a:lstStyle/>
          <a:p>
            <a:pPr algn="ctr"/>
            <a:r>
              <a:rPr lang="en-US" sz="2000" b="1"/>
              <a:t>$600m sales year one.  </a:t>
            </a:r>
          </a:p>
          <a:p>
            <a:pPr algn="ctr"/>
            <a:r>
              <a:rPr lang="en-US" sz="2000" b="1"/>
              <a:t>8 types of oil.</a:t>
            </a:r>
          </a:p>
        </p:txBody>
      </p:sp>
    </p:spTree>
    <p:extLst>
      <p:ext uri="{BB962C8B-B14F-4D97-AF65-F5344CB8AC3E}">
        <p14:creationId xmlns:p14="http://schemas.microsoft.com/office/powerpoint/2010/main" val="957394433"/>
      </p:ext>
    </p:extLst>
  </p:cSld>
  <p:clrMapOvr>
    <a:masterClrMapping/>
  </p:clrMapOvr>
  <p:transition spd="slow">
    <p:wipe dir="d"/>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648200" y="1062428"/>
            <a:ext cx="4191000" cy="4191000"/>
          </a:xfrm>
          <a:prstGeom prst="rect">
            <a:avLst/>
          </a:prstGeom>
        </p:spPr>
      </p:pic>
      <p:pic>
        <p:nvPicPr>
          <p:cNvPr id="5" name="Picture 4"/>
          <p:cNvPicPr>
            <a:picLocks noChangeAspect="1"/>
          </p:cNvPicPr>
          <p:nvPr/>
        </p:nvPicPr>
        <p:blipFill rotWithShape="1">
          <a:blip r:embed="rId4"/>
          <a:srcRect l="44425"/>
          <a:stretch/>
        </p:blipFill>
        <p:spPr>
          <a:xfrm>
            <a:off x="318305" y="1081119"/>
            <a:ext cx="3731462" cy="4191000"/>
          </a:xfrm>
          <a:prstGeom prst="rect">
            <a:avLst/>
          </a:prstGeom>
        </p:spPr>
      </p:pic>
      <p:pic>
        <p:nvPicPr>
          <p:cNvPr id="8" name="Picture 7"/>
          <p:cNvPicPr>
            <a:picLocks noChangeAspect="1"/>
          </p:cNvPicPr>
          <p:nvPr/>
        </p:nvPicPr>
        <p:blipFill>
          <a:blip r:embed="rId5"/>
          <a:stretch>
            <a:fillRect/>
          </a:stretch>
        </p:blipFill>
        <p:spPr>
          <a:xfrm>
            <a:off x="3920892" y="5308062"/>
            <a:ext cx="1159393" cy="1447800"/>
          </a:xfrm>
          <a:prstGeom prst="rect">
            <a:avLst/>
          </a:prstGeom>
        </p:spPr>
      </p:pic>
      <p:pic>
        <p:nvPicPr>
          <p:cNvPr id="4" name="Picture 3">
            <a:extLst>
              <a:ext uri="{FF2B5EF4-FFF2-40B4-BE49-F238E27FC236}">
                <a16:creationId xmlns:a16="http://schemas.microsoft.com/office/drawing/2014/main" id="{31D6F9BB-36BE-B34B-9DBF-1BCFC90346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0271" y="11502"/>
            <a:ext cx="2180637" cy="1447800"/>
          </a:xfrm>
          <a:prstGeom prst="rect">
            <a:avLst/>
          </a:prstGeom>
        </p:spPr>
      </p:pic>
    </p:spTree>
    <p:extLst>
      <p:ext uri="{BB962C8B-B14F-4D97-AF65-F5344CB8AC3E}">
        <p14:creationId xmlns:p14="http://schemas.microsoft.com/office/powerpoint/2010/main" val="1012692006"/>
      </p:ext>
    </p:extLst>
  </p:cSld>
  <p:clrMapOvr>
    <a:masterClrMapping/>
  </p:clrMapOvr>
  <p:transition spd="slow">
    <p:wipe dir="d"/>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22321" y="0"/>
            <a:ext cx="6842875" cy="4557355"/>
          </a:xfrm>
          <a:prstGeom prst="rect">
            <a:avLst/>
          </a:prstGeom>
        </p:spPr>
      </p:pic>
      <p:sp>
        <p:nvSpPr>
          <p:cNvPr id="5" name="TextBox 4"/>
          <p:cNvSpPr txBox="1"/>
          <p:nvPr/>
        </p:nvSpPr>
        <p:spPr>
          <a:xfrm>
            <a:off x="362769" y="4724400"/>
            <a:ext cx="8561977" cy="2308324"/>
          </a:xfrm>
          <a:prstGeom prst="rect">
            <a:avLst/>
          </a:prstGeom>
          <a:noFill/>
        </p:spPr>
        <p:txBody>
          <a:bodyPr wrap="square" rtlCol="0">
            <a:spAutoFit/>
          </a:bodyPr>
          <a:lstStyle/>
          <a:p>
            <a:r>
              <a:rPr lang="en-US" dirty="0"/>
              <a:t>Oil from thistles blended with other sources, including olive oil residue and used cooking oils, and form the basis of third-generation Mater-Bi biopolymers.</a:t>
            </a:r>
          </a:p>
          <a:p>
            <a:endParaRPr lang="en-US" dirty="0"/>
          </a:p>
          <a:p>
            <a:pPr algn="just"/>
            <a:r>
              <a:rPr lang="en-US" dirty="0"/>
              <a:t>50 per cent of the feedstock = Thistles grown on ´low-value, unproductive water scarce abandoned land (70,000 hectares). After extracting oil from the seeds, the remaining material is used by local farmers as animal feed, while the biomass is used to fuel the plant itself.</a:t>
            </a:r>
          </a:p>
          <a:p>
            <a:endParaRPr lang="en-US" dirty="0"/>
          </a:p>
        </p:txBody>
      </p:sp>
    </p:spTree>
    <p:extLst>
      <p:ext uri="{BB962C8B-B14F-4D97-AF65-F5344CB8AC3E}">
        <p14:creationId xmlns:p14="http://schemas.microsoft.com/office/powerpoint/2010/main" val="1620486752"/>
      </p:ext>
    </p:extLst>
  </p:cSld>
  <p:clrMapOvr>
    <a:masterClrMapping/>
  </p:clrMapOvr>
  <p:transition spd="slow">
    <p:wipe dir="d"/>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alcium carbonate.png"/>
          <p:cNvPicPr>
            <a:picLocks noChangeAspect="1"/>
          </p:cNvPicPr>
          <p:nvPr/>
        </p:nvPicPr>
        <p:blipFill rotWithShape="1">
          <a:blip r:embed="rId3">
            <a:extLst>
              <a:ext uri="{28A0092B-C50C-407E-A947-70E740481C1C}">
                <a14:useLocalDpi xmlns:a14="http://schemas.microsoft.com/office/drawing/2010/main" val="0"/>
              </a:ext>
            </a:extLst>
          </a:blip>
          <a:srcRect t="23247"/>
          <a:stretch/>
        </p:blipFill>
        <p:spPr>
          <a:xfrm>
            <a:off x="-5256" y="9200"/>
            <a:ext cx="9144000" cy="7001200"/>
          </a:xfrm>
          <a:prstGeom prst="rect">
            <a:avLst/>
          </a:prstGeom>
        </p:spPr>
      </p:pic>
    </p:spTree>
    <p:extLst>
      <p:ext uri="{BB962C8B-B14F-4D97-AF65-F5344CB8AC3E}">
        <p14:creationId xmlns:p14="http://schemas.microsoft.com/office/powerpoint/2010/main" val="2727011313"/>
      </p:ext>
    </p:extLst>
  </p:cSld>
  <p:clrMapOvr>
    <a:masterClrMapping/>
  </p:clrMapOvr>
  <p:transition spd="slow">
    <p:wipe dir="d"/>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tone pap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518544" cy="6858000"/>
          </a:xfrm>
          <a:prstGeom prst="rect">
            <a:avLst/>
          </a:prstGeom>
        </p:spPr>
      </p:pic>
      <p:sp>
        <p:nvSpPr>
          <p:cNvPr id="3" name="TextBox 2"/>
          <p:cNvSpPr txBox="1"/>
          <p:nvPr/>
        </p:nvSpPr>
        <p:spPr>
          <a:xfrm>
            <a:off x="3962400" y="228600"/>
            <a:ext cx="4953000" cy="1754327"/>
          </a:xfrm>
          <a:prstGeom prst="rect">
            <a:avLst/>
          </a:prstGeom>
          <a:noFill/>
        </p:spPr>
        <p:txBody>
          <a:bodyPr wrap="square" rtlCol="0">
            <a:spAutoFit/>
          </a:bodyPr>
          <a:lstStyle/>
          <a:p>
            <a:r>
              <a:rPr lang="en-US" sz="3600" b="1"/>
              <a:t>Stone Paper - Paper made without trees that is recycled for ever…</a:t>
            </a:r>
          </a:p>
        </p:txBody>
      </p:sp>
      <p:pic>
        <p:nvPicPr>
          <p:cNvPr id="5" name="Picture 4"/>
          <p:cNvPicPr>
            <a:picLocks noChangeAspect="1"/>
          </p:cNvPicPr>
          <p:nvPr/>
        </p:nvPicPr>
        <p:blipFill>
          <a:blip r:embed="rId4"/>
          <a:stretch>
            <a:fillRect/>
          </a:stretch>
        </p:blipFill>
        <p:spPr>
          <a:xfrm>
            <a:off x="4343400" y="2209800"/>
            <a:ext cx="4191000" cy="4191000"/>
          </a:xfrm>
          <a:prstGeom prst="rect">
            <a:avLst/>
          </a:prstGeom>
        </p:spPr>
      </p:pic>
    </p:spTree>
    <p:extLst>
      <p:ext uri="{BB962C8B-B14F-4D97-AF65-F5344CB8AC3E}">
        <p14:creationId xmlns:p14="http://schemas.microsoft.com/office/powerpoint/2010/main" val="865749859"/>
      </p:ext>
    </p:extLst>
  </p:cSld>
  <p:clrMapOvr>
    <a:masterClrMapping/>
  </p:clrMapOvr>
  <p:transition spd="slow">
    <p:wipe dir="d"/>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tone Paper Item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58189"/>
            <a:ext cx="7924800" cy="6916189"/>
          </a:xfrm>
          <a:prstGeom prst="rect">
            <a:avLst/>
          </a:prstGeom>
        </p:spPr>
      </p:pic>
      <p:pic>
        <p:nvPicPr>
          <p:cNvPr id="2" name="Picture 1" descr="Screen Shot 2015-04-16 at 11.45.13 AM.png"/>
          <p:cNvPicPr>
            <a:picLocks noChangeAspect="1"/>
          </p:cNvPicPr>
          <p:nvPr/>
        </p:nvPicPr>
        <p:blipFill rotWithShape="1">
          <a:blip r:embed="rId4">
            <a:extLst>
              <a:ext uri="{28A0092B-C50C-407E-A947-70E740481C1C}">
                <a14:useLocalDpi xmlns:a14="http://schemas.microsoft.com/office/drawing/2010/main" val="0"/>
              </a:ext>
            </a:extLst>
          </a:blip>
          <a:srcRect l="12963" t="30296" r="12778" b="53408"/>
          <a:stretch/>
        </p:blipFill>
        <p:spPr>
          <a:xfrm rot="16200000">
            <a:off x="-2895600" y="2997198"/>
            <a:ext cx="6790268" cy="931335"/>
          </a:xfrm>
          <a:prstGeom prst="rect">
            <a:avLst/>
          </a:prstGeom>
        </p:spPr>
      </p:pic>
    </p:spTree>
    <p:extLst>
      <p:ext uri="{BB962C8B-B14F-4D97-AF65-F5344CB8AC3E}">
        <p14:creationId xmlns:p14="http://schemas.microsoft.com/office/powerpoint/2010/main" val="1495465957"/>
      </p:ext>
    </p:extLst>
  </p:cSld>
  <p:clrMapOvr>
    <a:masterClrMapping/>
  </p:clrMapOvr>
  <p:transition spd="slow">
    <p:wipe dir="d"/>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29D971-CF98-A24F-9612-C741298ACB9E}"/>
              </a:ext>
            </a:extLst>
          </p:cNvPr>
          <p:cNvPicPr>
            <a:picLocks noChangeAspect="1"/>
          </p:cNvPicPr>
          <p:nvPr/>
        </p:nvPicPr>
        <p:blipFill rotWithShape="1">
          <a:blip r:embed="rId2">
            <a:extLst>
              <a:ext uri="{28A0092B-C50C-407E-A947-70E740481C1C}">
                <a14:useLocalDpi xmlns:a14="http://schemas.microsoft.com/office/drawing/2010/main" val="0"/>
              </a:ext>
            </a:extLst>
          </a:blip>
          <a:srcRect l="26291" t="37269" r="25832" b="28667"/>
          <a:stretch/>
        </p:blipFill>
        <p:spPr>
          <a:xfrm>
            <a:off x="233216" y="1066800"/>
            <a:ext cx="8910784" cy="3962400"/>
          </a:xfrm>
          <a:prstGeom prst="rect">
            <a:avLst/>
          </a:prstGeom>
        </p:spPr>
      </p:pic>
      <p:sp>
        <p:nvSpPr>
          <p:cNvPr id="4" name="Rectangle 3">
            <a:extLst>
              <a:ext uri="{FF2B5EF4-FFF2-40B4-BE49-F238E27FC236}">
                <a16:creationId xmlns:a16="http://schemas.microsoft.com/office/drawing/2014/main" id="{453F348C-F845-3D45-A3AB-3C426C1DA6E9}"/>
              </a:ext>
            </a:extLst>
          </p:cNvPr>
          <p:cNvSpPr/>
          <p:nvPr/>
        </p:nvSpPr>
        <p:spPr>
          <a:xfrm>
            <a:off x="609600" y="5410200"/>
            <a:ext cx="7848600" cy="954107"/>
          </a:xfrm>
          <a:prstGeom prst="rect">
            <a:avLst/>
          </a:prstGeom>
        </p:spPr>
        <p:txBody>
          <a:bodyPr wrap="square">
            <a:spAutoFit/>
          </a:bodyPr>
          <a:lstStyle/>
          <a:p>
            <a:pPr algn="ctr"/>
            <a:r>
              <a:rPr lang="en-AU" sz="2800" dirty="0">
                <a:solidFill>
                  <a:srgbClr val="404040"/>
                </a:solidFill>
              </a:rPr>
              <a:t>The production cost of stone paper is 40% less than traditional Paper.</a:t>
            </a:r>
            <a:endParaRPr lang="en-US" sz="2800" dirty="0"/>
          </a:p>
        </p:txBody>
      </p:sp>
    </p:spTree>
    <p:extLst>
      <p:ext uri="{BB962C8B-B14F-4D97-AF65-F5344CB8AC3E}">
        <p14:creationId xmlns:p14="http://schemas.microsoft.com/office/powerpoint/2010/main" val="1488205663"/>
      </p:ext>
    </p:extLst>
  </p:cSld>
  <p:clrMapOvr>
    <a:masterClrMapping/>
  </p:clrMapOvr>
  <p:transition spd="slow">
    <p:wipe dir="d"/>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cute-babies-wearing-diap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600"/>
            <a:ext cx="9144000" cy="5143500"/>
          </a:xfrm>
          <a:prstGeom prst="rect">
            <a:avLst/>
          </a:prstGeom>
        </p:spPr>
      </p:pic>
    </p:spTree>
    <p:extLst>
      <p:ext uri="{BB962C8B-B14F-4D97-AF65-F5344CB8AC3E}">
        <p14:creationId xmlns:p14="http://schemas.microsoft.com/office/powerpoint/2010/main" val="1778375450"/>
      </p:ext>
    </p:extLst>
  </p:cSld>
  <p:clrMapOvr>
    <a:masterClrMapping/>
  </p:clrMapOvr>
  <p:transition spd="slow">
    <p:wipe dir="d"/>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tone-fruit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47" y="19448"/>
            <a:ext cx="9159447" cy="6838551"/>
          </a:xfrm>
          <a:prstGeom prst="rect">
            <a:avLst/>
          </a:prstGeom>
        </p:spPr>
      </p:pic>
    </p:spTree>
    <p:extLst>
      <p:ext uri="{BB962C8B-B14F-4D97-AF65-F5344CB8AC3E}">
        <p14:creationId xmlns:p14="http://schemas.microsoft.com/office/powerpoint/2010/main" val="2579132375"/>
      </p:ext>
    </p:extLst>
  </p:cSld>
  <p:clrMapOvr>
    <a:masterClrMapping/>
  </p:clrMapOvr>
  <p:transition spd="slow">
    <p:wipe dir="d"/>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nana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0696755" cy="7086600"/>
          </a:xfrm>
          <a:prstGeom prst="rect">
            <a:avLst/>
          </a:prstGeom>
        </p:spPr>
      </p:pic>
    </p:spTree>
    <p:extLst>
      <p:ext uri="{BB962C8B-B14F-4D97-AF65-F5344CB8AC3E}">
        <p14:creationId xmlns:p14="http://schemas.microsoft.com/office/powerpoint/2010/main" val="624706778"/>
      </p:ext>
    </p:extLst>
  </p:cSld>
  <p:clrMapOvr>
    <a:masterClrMapping/>
  </p:clrMapOvr>
  <p:transition spd="slow">
    <p:wipe dir="d"/>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609600" y="2819400"/>
            <a:ext cx="8534400" cy="4524315"/>
          </a:xfrm>
          <a:prstGeom prst="rect">
            <a:avLst/>
          </a:prstGeom>
          <a:noFill/>
        </p:spPr>
        <p:txBody>
          <a:bodyPr wrap="square" rtlCol="0">
            <a:spAutoFit/>
          </a:bodyPr>
          <a:lstStyle/>
          <a:p>
            <a:r>
              <a:rPr lang="en-US" sz="2400" b="1" dirty="0">
                <a:solidFill>
                  <a:schemeClr val="accent1"/>
                </a:solidFill>
              </a:rPr>
              <a:t>The Blue Economy </a:t>
            </a:r>
            <a:r>
              <a:rPr lang="en-US" sz="2400" dirty="0"/>
              <a:t>is a physics and systems based approach to sustainable development inspired by nature. </a:t>
            </a:r>
          </a:p>
          <a:p>
            <a:br>
              <a:rPr lang="en-US" sz="2400" dirty="0"/>
            </a:br>
            <a:r>
              <a:rPr lang="en-US" sz="2400" dirty="0"/>
              <a:t>It has a zero waste approach to economic development that unleashes creativity and entrepreneurship. </a:t>
            </a:r>
          </a:p>
          <a:p>
            <a:endParaRPr lang="en-US" sz="2400" dirty="0"/>
          </a:p>
          <a:p>
            <a:r>
              <a:rPr lang="en-US" sz="2400" dirty="0"/>
              <a:t>100+ innovations set to generate 100m new jobs in 10 years. </a:t>
            </a:r>
          </a:p>
          <a:p>
            <a:endParaRPr lang="en-US" sz="2400" dirty="0"/>
          </a:p>
          <a:p>
            <a:r>
              <a:rPr lang="en-US" sz="2400" dirty="0"/>
              <a:t>3,500 scientists world wide make up the Think tank – We are the Do Tank.</a:t>
            </a:r>
          </a:p>
          <a:p>
            <a:endParaRPr lang="en-US" sz="2800" dirty="0"/>
          </a:p>
          <a:p>
            <a:endParaRPr lang="en-US" sz="2000" dirty="0"/>
          </a:p>
        </p:txBody>
      </p:sp>
      <p:pic>
        <p:nvPicPr>
          <p:cNvPr id="8" name="Picture 7"/>
          <p:cNvPicPr>
            <a:picLocks noChangeAspect="1"/>
          </p:cNvPicPr>
          <p:nvPr/>
        </p:nvPicPr>
        <p:blipFill>
          <a:blip r:embed="rId3"/>
          <a:stretch>
            <a:fillRect/>
          </a:stretch>
        </p:blipFill>
        <p:spPr>
          <a:xfrm>
            <a:off x="3429000" y="634796"/>
            <a:ext cx="2057400" cy="1890302"/>
          </a:xfrm>
          <a:prstGeom prst="rect">
            <a:avLst/>
          </a:prstGeom>
        </p:spPr>
      </p:pic>
    </p:spTree>
    <p:extLst>
      <p:ext uri="{BB962C8B-B14F-4D97-AF65-F5344CB8AC3E}">
        <p14:creationId xmlns:p14="http://schemas.microsoft.com/office/powerpoint/2010/main" val="135932194"/>
      </p:ext>
    </p:extLst>
  </p:cSld>
  <p:clrMapOvr>
    <a:masterClrMapping/>
  </p:clrMapOvr>
  <p:transition spd="slow">
    <p:wipe dir="d"/>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nutritional-value-slide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4724400"/>
            <a:ext cx="4836694" cy="1371600"/>
          </a:xfrm>
          <a:prstGeom prst="rect">
            <a:avLst/>
          </a:prstGeom>
        </p:spPr>
      </p:pic>
      <p:pic>
        <p:nvPicPr>
          <p:cNvPr id="5" name="Picture 4" descr="Screen Shot 2015-04-15 at 3.15.58 PM.png"/>
          <p:cNvPicPr>
            <a:picLocks noChangeAspect="1"/>
          </p:cNvPicPr>
          <p:nvPr/>
        </p:nvPicPr>
        <p:blipFill rotWithShape="1">
          <a:blip r:embed="rId4">
            <a:extLst>
              <a:ext uri="{28A0092B-C50C-407E-A947-70E740481C1C}">
                <a14:useLocalDpi xmlns:a14="http://schemas.microsoft.com/office/drawing/2010/main" val="0"/>
              </a:ext>
            </a:extLst>
          </a:blip>
          <a:srcRect t="14650" b="17299"/>
          <a:stretch/>
        </p:blipFill>
        <p:spPr>
          <a:xfrm>
            <a:off x="8186" y="22460"/>
            <a:ext cx="9144000" cy="3889094"/>
          </a:xfrm>
          <a:prstGeom prst="rect">
            <a:avLst/>
          </a:prstGeom>
        </p:spPr>
      </p:pic>
      <p:pic>
        <p:nvPicPr>
          <p:cNvPr id="8" name="Picture 7" descr="Screen Shot 2015-04-15 at 3.16.26 PM.png"/>
          <p:cNvPicPr>
            <a:picLocks noChangeAspect="1"/>
          </p:cNvPicPr>
          <p:nvPr/>
        </p:nvPicPr>
        <p:blipFill rotWithShape="1">
          <a:blip r:embed="rId5">
            <a:extLst>
              <a:ext uri="{28A0092B-C50C-407E-A947-70E740481C1C}">
                <a14:useLocalDpi xmlns:a14="http://schemas.microsoft.com/office/drawing/2010/main" val="0"/>
              </a:ext>
            </a:extLst>
          </a:blip>
          <a:srcRect l="10852" t="22984" r="48562" b="29797"/>
          <a:stretch/>
        </p:blipFill>
        <p:spPr>
          <a:xfrm>
            <a:off x="5181600" y="4038600"/>
            <a:ext cx="3711184" cy="2698555"/>
          </a:xfrm>
          <a:prstGeom prst="rect">
            <a:avLst/>
          </a:prstGeom>
        </p:spPr>
      </p:pic>
    </p:spTree>
    <p:extLst>
      <p:ext uri="{BB962C8B-B14F-4D97-AF65-F5344CB8AC3E}">
        <p14:creationId xmlns:p14="http://schemas.microsoft.com/office/powerpoint/2010/main" val="1169142024"/>
      </p:ext>
    </p:extLst>
  </p:cSld>
  <p:clrMapOvr>
    <a:masterClrMapping/>
  </p:clrMapOvr>
  <p:transition spd="slow">
    <p:wipe dir="d"/>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3000" y="857250"/>
            <a:ext cx="6858000" cy="5162550"/>
          </a:xfrm>
          <a:prstGeom prst="rect">
            <a:avLst/>
          </a:prstGeom>
        </p:spPr>
      </p:pic>
      <p:pic>
        <p:nvPicPr>
          <p:cNvPr id="4" name="Picture 3"/>
          <p:cNvPicPr>
            <a:picLocks noChangeAspect="1"/>
          </p:cNvPicPr>
          <p:nvPr/>
        </p:nvPicPr>
        <p:blipFill>
          <a:blip r:embed="rId4"/>
          <a:stretch>
            <a:fillRect/>
          </a:stretch>
        </p:blipFill>
        <p:spPr>
          <a:xfrm>
            <a:off x="5086350" y="3887263"/>
            <a:ext cx="2914650" cy="2138888"/>
          </a:xfrm>
          <a:prstGeom prst="rect">
            <a:avLst/>
          </a:prstGeom>
        </p:spPr>
      </p:pic>
      <p:pic>
        <p:nvPicPr>
          <p:cNvPr id="5" name="Picture 4"/>
          <p:cNvPicPr>
            <a:picLocks noChangeAspect="1"/>
          </p:cNvPicPr>
          <p:nvPr/>
        </p:nvPicPr>
        <p:blipFill>
          <a:blip r:embed="rId3"/>
          <a:stretch>
            <a:fillRect/>
          </a:stretch>
        </p:blipFill>
        <p:spPr>
          <a:xfrm>
            <a:off x="0" y="-22412"/>
            <a:ext cx="9144000" cy="6883400"/>
          </a:xfrm>
          <a:prstGeom prst="rect">
            <a:avLst/>
          </a:prstGeom>
        </p:spPr>
      </p:pic>
    </p:spTree>
    <p:extLst>
      <p:ext uri="{BB962C8B-B14F-4D97-AF65-F5344CB8AC3E}">
        <p14:creationId xmlns:p14="http://schemas.microsoft.com/office/powerpoint/2010/main" val="154145693"/>
      </p:ext>
    </p:extLst>
  </p:cSld>
  <p:clrMapOvr>
    <a:masterClrMapping/>
  </p:clrMapOvr>
  <p:transition spd="slow">
    <p:wipe dir="d"/>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62780A-EF03-144D-9617-E5A6856CA979}"/>
              </a:ext>
            </a:extLst>
          </p:cNvPr>
          <p:cNvPicPr>
            <a:picLocks noChangeAspect="1"/>
          </p:cNvPicPr>
          <p:nvPr/>
        </p:nvPicPr>
        <p:blipFill rotWithShape="1">
          <a:blip r:embed="rId2">
            <a:extLst>
              <a:ext uri="{28A0092B-C50C-407E-A947-70E740481C1C}">
                <a14:useLocalDpi xmlns:a14="http://schemas.microsoft.com/office/drawing/2010/main" val="0"/>
              </a:ext>
            </a:extLst>
          </a:blip>
          <a:srcRect l="4167" t="15333" r="3333" b="16667"/>
          <a:stretch/>
        </p:blipFill>
        <p:spPr>
          <a:xfrm>
            <a:off x="1" y="1437502"/>
            <a:ext cx="9144000" cy="4201297"/>
          </a:xfrm>
          <a:prstGeom prst="rect">
            <a:avLst/>
          </a:prstGeom>
        </p:spPr>
      </p:pic>
    </p:spTree>
    <p:extLst>
      <p:ext uri="{BB962C8B-B14F-4D97-AF65-F5344CB8AC3E}">
        <p14:creationId xmlns:p14="http://schemas.microsoft.com/office/powerpoint/2010/main" val="3365271324"/>
      </p:ext>
    </p:extLst>
  </p:cSld>
  <p:clrMapOvr>
    <a:masterClrMapping/>
  </p:clrMapOvr>
  <p:transition spd="slow">
    <p:wipe dir="d"/>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10315437" cy="7010400"/>
          </a:xfrm>
          <a:prstGeom prst="rect">
            <a:avLst/>
          </a:prstGeom>
        </p:spPr>
      </p:pic>
    </p:spTree>
    <p:extLst>
      <p:ext uri="{BB962C8B-B14F-4D97-AF65-F5344CB8AC3E}">
        <p14:creationId xmlns:p14="http://schemas.microsoft.com/office/powerpoint/2010/main" val="3045277186"/>
      </p:ext>
    </p:extLst>
  </p:cSld>
  <p:clrMapOvr>
    <a:masterClrMapping/>
  </p:clrMapOvr>
  <p:transition spd="slow">
    <p:wipe dir="d"/>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14600" y="0"/>
            <a:ext cx="13625166" cy="6858000"/>
          </a:xfrm>
          <a:prstGeom prst="rect">
            <a:avLst/>
          </a:prstGeom>
        </p:spPr>
      </p:pic>
    </p:spTree>
    <p:extLst>
      <p:ext uri="{BB962C8B-B14F-4D97-AF65-F5344CB8AC3E}">
        <p14:creationId xmlns:p14="http://schemas.microsoft.com/office/powerpoint/2010/main" val="3571489197"/>
      </p:ext>
    </p:extLst>
  </p:cSld>
  <p:clrMapOvr>
    <a:masterClrMapping/>
  </p:clrMapOvr>
  <p:transition spd="slow">
    <p:wipe dir="d"/>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9C0464-1297-084E-A52F-55C7268228F8}"/>
              </a:ext>
            </a:extLst>
          </p:cNvPr>
          <p:cNvPicPr>
            <a:picLocks noChangeAspect="1"/>
          </p:cNvPicPr>
          <p:nvPr/>
        </p:nvPicPr>
        <p:blipFill rotWithShape="1">
          <a:blip r:embed="rId3">
            <a:extLst>
              <a:ext uri="{28A0092B-C50C-407E-A947-70E740481C1C}">
                <a14:useLocalDpi xmlns:a14="http://schemas.microsoft.com/office/drawing/2010/main" val="0"/>
              </a:ext>
            </a:extLst>
          </a:blip>
          <a:srcRect t="14000" b="11333"/>
          <a:stretch/>
        </p:blipFill>
        <p:spPr>
          <a:xfrm>
            <a:off x="0" y="1371600"/>
            <a:ext cx="9144000" cy="4267200"/>
          </a:xfrm>
          <a:prstGeom prst="rect">
            <a:avLst/>
          </a:prstGeom>
        </p:spPr>
      </p:pic>
      <p:sp>
        <p:nvSpPr>
          <p:cNvPr id="4" name="TextBox 3">
            <a:extLst>
              <a:ext uri="{FF2B5EF4-FFF2-40B4-BE49-F238E27FC236}">
                <a16:creationId xmlns:a16="http://schemas.microsoft.com/office/drawing/2014/main" id="{7A54BF63-8A36-4840-A198-34394BCA9E75}"/>
              </a:ext>
            </a:extLst>
          </p:cNvPr>
          <p:cNvSpPr txBox="1"/>
          <p:nvPr/>
        </p:nvSpPr>
        <p:spPr>
          <a:xfrm>
            <a:off x="7086600" y="3733800"/>
            <a:ext cx="1143000" cy="533400"/>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FE35463-2578-974B-A2BE-48D25954CF63}"/>
              </a:ext>
            </a:extLst>
          </p:cNvPr>
          <p:cNvSpPr txBox="1"/>
          <p:nvPr/>
        </p:nvSpPr>
        <p:spPr>
          <a:xfrm>
            <a:off x="4000500" y="3810000"/>
            <a:ext cx="1143000" cy="533400"/>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5CD815B4-50F5-B74B-8327-67C47149C458}"/>
              </a:ext>
            </a:extLst>
          </p:cNvPr>
          <p:cNvSpPr txBox="1"/>
          <p:nvPr/>
        </p:nvSpPr>
        <p:spPr>
          <a:xfrm>
            <a:off x="907869" y="3733800"/>
            <a:ext cx="1143000" cy="5334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835109324"/>
      </p:ext>
    </p:extLst>
  </p:cSld>
  <p:clrMapOvr>
    <a:masterClrMapping/>
  </p:clrMapOvr>
  <p:transition spd="slow">
    <p:wipe dir="d"/>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718" t="1404" r="2574" b="3158"/>
          <a:stretch/>
        </p:blipFill>
        <p:spPr>
          <a:xfrm>
            <a:off x="2874" y="0"/>
            <a:ext cx="9141125" cy="6474964"/>
          </a:xfrm>
          <a:prstGeom prst="rect">
            <a:avLst/>
          </a:prstGeom>
        </p:spPr>
      </p:pic>
      <p:sp>
        <p:nvSpPr>
          <p:cNvPr id="3" name="Rectangle 2"/>
          <p:cNvSpPr/>
          <p:nvPr/>
        </p:nvSpPr>
        <p:spPr>
          <a:xfrm>
            <a:off x="228600" y="6486588"/>
            <a:ext cx="8379126" cy="323165"/>
          </a:xfrm>
          <a:prstGeom prst="rect">
            <a:avLst/>
          </a:prstGeom>
        </p:spPr>
        <p:txBody>
          <a:bodyPr wrap="square">
            <a:spAutoFit/>
          </a:bodyPr>
          <a:lstStyle/>
          <a:p>
            <a:pPr algn="ctr"/>
            <a:r>
              <a:rPr lang="en-US" sz="1500" b="1" dirty="0">
                <a:solidFill>
                  <a:srgbClr val="0E0E0E"/>
                </a:solidFill>
              </a:rPr>
              <a:t>The international trade in animal feed has an estimated turnover of $400 billion every year</a:t>
            </a:r>
            <a:r>
              <a:rPr lang="en-US" sz="1350" dirty="0">
                <a:solidFill>
                  <a:srgbClr val="0E0E0E"/>
                </a:solidFill>
                <a:latin typeface="OpenSans" charset="0"/>
              </a:rPr>
              <a:t>.</a:t>
            </a:r>
            <a:endParaRPr lang="en-US" sz="1350" dirty="0"/>
          </a:p>
        </p:txBody>
      </p:sp>
      <p:sp>
        <p:nvSpPr>
          <p:cNvPr id="5" name="TextBox 4">
            <a:extLst>
              <a:ext uri="{FF2B5EF4-FFF2-40B4-BE49-F238E27FC236}">
                <a16:creationId xmlns:a16="http://schemas.microsoft.com/office/drawing/2014/main" id="{C0A99A14-727D-6745-9338-A0AEBDFE254F}"/>
              </a:ext>
            </a:extLst>
          </p:cNvPr>
          <p:cNvSpPr txBox="1"/>
          <p:nvPr/>
        </p:nvSpPr>
        <p:spPr>
          <a:xfrm>
            <a:off x="8764438" y="6625087"/>
            <a:ext cx="184731" cy="369332"/>
          </a:xfrm>
          <a:prstGeom prst="rect">
            <a:avLst/>
          </a:prstGeom>
          <a:noFill/>
        </p:spPr>
        <p:txBody>
          <a:bodyPr wrap="none" rtlCol="0">
            <a:spAutoFit/>
          </a:bodyPr>
          <a:lstStyle/>
          <a:p>
            <a:endParaRPr lang="en-US">
              <a:noFill/>
            </a:endParaRPr>
          </a:p>
        </p:txBody>
      </p:sp>
    </p:spTree>
    <p:extLst>
      <p:ext uri="{BB962C8B-B14F-4D97-AF65-F5344CB8AC3E}">
        <p14:creationId xmlns:p14="http://schemas.microsoft.com/office/powerpoint/2010/main" val="458863506"/>
      </p:ext>
    </p:extLst>
  </p:cSld>
  <p:clrMapOvr>
    <a:masterClrMapping/>
  </p:clrMapOvr>
  <p:transition spd="slow">
    <p:wipe dir="d"/>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31" y="0"/>
            <a:ext cx="9134455" cy="6858000"/>
          </a:xfrm>
          <a:prstGeom prst="rect">
            <a:avLst/>
          </a:prstGeom>
        </p:spPr>
      </p:pic>
    </p:spTree>
    <p:extLst>
      <p:ext uri="{BB962C8B-B14F-4D97-AF65-F5344CB8AC3E}">
        <p14:creationId xmlns:p14="http://schemas.microsoft.com/office/powerpoint/2010/main" val="3357062436"/>
      </p:ext>
    </p:extLst>
  </p:cSld>
  <p:clrMapOvr>
    <a:masterClrMapping/>
  </p:clrMapOvr>
  <p:transition spd="slow">
    <p:wipe dir="d"/>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offee Waste.png"/>
          <p:cNvPicPr>
            <a:picLocks noChangeAspect="1"/>
          </p:cNvPicPr>
          <p:nvPr/>
        </p:nvPicPr>
        <p:blipFill rotWithShape="1">
          <a:blip r:embed="rId3">
            <a:extLst>
              <a:ext uri="{28A0092B-C50C-407E-A947-70E740481C1C}">
                <a14:useLocalDpi xmlns:a14="http://schemas.microsoft.com/office/drawing/2010/main" val="0"/>
              </a:ext>
            </a:extLst>
          </a:blip>
          <a:srcRect l="17886" r="3203"/>
          <a:stretch/>
        </p:blipFill>
        <p:spPr>
          <a:xfrm>
            <a:off x="17596" y="25402"/>
            <a:ext cx="5247517" cy="6765667"/>
          </a:xfrm>
          <a:prstGeom prst="rect">
            <a:avLst/>
          </a:prstGeom>
        </p:spPr>
      </p:pic>
      <p:pic>
        <p:nvPicPr>
          <p:cNvPr id="9" name="Picture 8"/>
          <p:cNvPicPr>
            <a:picLocks noChangeAspect="1"/>
          </p:cNvPicPr>
          <p:nvPr/>
        </p:nvPicPr>
        <p:blipFill>
          <a:blip r:embed="rId4"/>
          <a:stretch>
            <a:fillRect/>
          </a:stretch>
        </p:blipFill>
        <p:spPr>
          <a:xfrm>
            <a:off x="6517970" y="3383525"/>
            <a:ext cx="1295016" cy="950161"/>
          </a:xfrm>
          <a:prstGeom prst="rect">
            <a:avLst/>
          </a:prstGeom>
        </p:spPr>
      </p:pic>
      <p:pic>
        <p:nvPicPr>
          <p:cNvPr id="11" name="Picture 10" descr="sho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7023" y="5211179"/>
            <a:ext cx="1470057" cy="1195928"/>
          </a:xfrm>
          <a:prstGeom prst="rect">
            <a:avLst/>
          </a:prstGeom>
        </p:spPr>
      </p:pic>
      <p:pic>
        <p:nvPicPr>
          <p:cNvPr id="15" name="Picture 14" descr="130621_NEWSCI_ecovativedesign.jpg.CROP.original-original.jpg"/>
          <p:cNvPicPr>
            <a:picLocks noChangeAspect="1"/>
          </p:cNvPicPr>
          <p:nvPr/>
        </p:nvPicPr>
        <p:blipFill rotWithShape="1">
          <a:blip r:embed="rId6">
            <a:extLst>
              <a:ext uri="{28A0092B-C50C-407E-A947-70E740481C1C}">
                <a14:useLocalDpi xmlns:a14="http://schemas.microsoft.com/office/drawing/2010/main" val="0"/>
              </a:ext>
            </a:extLst>
          </a:blip>
          <a:srcRect l="6947"/>
          <a:stretch/>
        </p:blipFill>
        <p:spPr>
          <a:xfrm>
            <a:off x="56077" y="4380377"/>
            <a:ext cx="986217" cy="707182"/>
          </a:xfrm>
          <a:prstGeom prst="rect">
            <a:avLst/>
          </a:prstGeom>
        </p:spPr>
      </p:pic>
      <p:sp>
        <p:nvSpPr>
          <p:cNvPr id="16" name="TextBox 15"/>
          <p:cNvSpPr txBox="1"/>
          <p:nvPr/>
        </p:nvSpPr>
        <p:spPr>
          <a:xfrm>
            <a:off x="17596" y="808239"/>
            <a:ext cx="1002145" cy="584776"/>
          </a:xfrm>
          <a:prstGeom prst="rect">
            <a:avLst/>
          </a:prstGeom>
          <a:noFill/>
        </p:spPr>
        <p:txBody>
          <a:bodyPr wrap="square" rtlCol="0">
            <a:spAutoFit/>
          </a:bodyPr>
          <a:lstStyle/>
          <a:p>
            <a:r>
              <a:rPr lang="en-US" sz="1600" b="1"/>
              <a:t>99.8% WASTED</a:t>
            </a:r>
          </a:p>
        </p:txBody>
      </p:sp>
      <p:pic>
        <p:nvPicPr>
          <p:cNvPr id="17" name="Picture 16" descr="full-red-paint-tin-paint-brush-25918905.jpg"/>
          <p:cNvPicPr>
            <a:picLocks noChangeAspect="1"/>
          </p:cNvPicPr>
          <p:nvPr/>
        </p:nvPicPr>
        <p:blipFill rotWithShape="1">
          <a:blip r:embed="rId7">
            <a:extLst>
              <a:ext uri="{28A0092B-C50C-407E-A947-70E740481C1C}">
                <a14:useLocalDpi xmlns:a14="http://schemas.microsoft.com/office/drawing/2010/main" val="0"/>
              </a:ext>
            </a:extLst>
          </a:blip>
          <a:srcRect l="18357" t="12628" r="20373" b="10833"/>
          <a:stretch/>
        </p:blipFill>
        <p:spPr>
          <a:xfrm>
            <a:off x="7876969" y="5104105"/>
            <a:ext cx="900248" cy="1501014"/>
          </a:xfrm>
          <a:prstGeom prst="rect">
            <a:avLst/>
          </a:prstGeom>
        </p:spPr>
      </p:pic>
      <p:sp>
        <p:nvSpPr>
          <p:cNvPr id="18" name="TextBox 17"/>
          <p:cNvSpPr txBox="1"/>
          <p:nvPr/>
        </p:nvSpPr>
        <p:spPr>
          <a:xfrm>
            <a:off x="56077" y="4079680"/>
            <a:ext cx="1386953" cy="307777"/>
          </a:xfrm>
          <a:prstGeom prst="rect">
            <a:avLst/>
          </a:prstGeom>
          <a:noFill/>
        </p:spPr>
        <p:txBody>
          <a:bodyPr wrap="square" rtlCol="0">
            <a:spAutoFit/>
          </a:bodyPr>
          <a:lstStyle/>
          <a:p>
            <a:r>
              <a:rPr lang="en-US" sz="1400" b="1">
                <a:latin typeface="Franklin Gothic Medium"/>
                <a:cs typeface="Franklin Gothic Medium"/>
              </a:rPr>
              <a:t>PACKAGING</a:t>
            </a:r>
          </a:p>
        </p:txBody>
      </p:sp>
      <p:sp>
        <p:nvSpPr>
          <p:cNvPr id="19" name="TextBox 18"/>
          <p:cNvSpPr txBox="1"/>
          <p:nvPr/>
        </p:nvSpPr>
        <p:spPr>
          <a:xfrm>
            <a:off x="7070803" y="4559685"/>
            <a:ext cx="1375356" cy="738664"/>
          </a:xfrm>
          <a:prstGeom prst="rect">
            <a:avLst/>
          </a:prstGeom>
          <a:noFill/>
        </p:spPr>
        <p:txBody>
          <a:bodyPr wrap="square" rtlCol="0">
            <a:spAutoFit/>
          </a:bodyPr>
          <a:lstStyle/>
          <a:p>
            <a:pPr algn="r"/>
            <a:r>
              <a:rPr lang="en-US" sz="1400" b="1" dirty="0" err="1">
                <a:latin typeface="Franklin Gothic Medium"/>
                <a:cs typeface="Franklin Gothic Medium"/>
              </a:rPr>
              <a:t>Odour</a:t>
            </a:r>
            <a:r>
              <a:rPr lang="en-US" sz="1400" b="1" dirty="0">
                <a:latin typeface="Franklin Gothic Medium"/>
                <a:cs typeface="Franklin Gothic Medium"/>
              </a:rPr>
              <a:t> Absorbing Paint</a:t>
            </a:r>
          </a:p>
        </p:txBody>
      </p:sp>
      <p:pic>
        <p:nvPicPr>
          <p:cNvPr id="20" name="Picture 19" descr="biofuel.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152" y="5837382"/>
            <a:ext cx="727032" cy="727032"/>
          </a:xfrm>
          <a:prstGeom prst="rect">
            <a:avLst/>
          </a:prstGeom>
        </p:spPr>
      </p:pic>
      <p:sp>
        <p:nvSpPr>
          <p:cNvPr id="21" name="TextBox 20"/>
          <p:cNvSpPr txBox="1"/>
          <p:nvPr/>
        </p:nvSpPr>
        <p:spPr>
          <a:xfrm>
            <a:off x="207094" y="5505720"/>
            <a:ext cx="1084918" cy="307777"/>
          </a:xfrm>
          <a:prstGeom prst="rect">
            <a:avLst/>
          </a:prstGeom>
          <a:noFill/>
        </p:spPr>
        <p:txBody>
          <a:bodyPr wrap="square" rtlCol="0">
            <a:spAutoFit/>
          </a:bodyPr>
          <a:lstStyle/>
          <a:p>
            <a:r>
              <a:rPr lang="en-US" sz="1400" b="1" dirty="0">
                <a:latin typeface="Franklin Gothic Medium"/>
                <a:cs typeface="Franklin Gothic Medium"/>
              </a:rPr>
              <a:t>BIOFUEL</a:t>
            </a:r>
          </a:p>
        </p:txBody>
      </p:sp>
      <p:pic>
        <p:nvPicPr>
          <p:cNvPr id="23" name="Picture 22" descr="innercowhero.jpg"/>
          <p:cNvPicPr>
            <a:picLocks noChangeAspect="1"/>
          </p:cNvPicPr>
          <p:nvPr/>
        </p:nvPicPr>
        <p:blipFill rotWithShape="1">
          <a:blip r:embed="rId9">
            <a:extLst>
              <a:ext uri="{28A0092B-C50C-407E-A947-70E740481C1C}">
                <a14:useLocalDpi xmlns:a14="http://schemas.microsoft.com/office/drawing/2010/main" val="0"/>
              </a:ext>
            </a:extLst>
          </a:blip>
          <a:srcRect l="583" t="4807" r="45300" b="1574"/>
          <a:stretch/>
        </p:blipFill>
        <p:spPr>
          <a:xfrm>
            <a:off x="1920604" y="5715001"/>
            <a:ext cx="538160" cy="574113"/>
          </a:xfrm>
          <a:prstGeom prst="rect">
            <a:avLst/>
          </a:prstGeom>
        </p:spPr>
      </p:pic>
      <p:sp>
        <p:nvSpPr>
          <p:cNvPr id="24" name="TextBox 23"/>
          <p:cNvSpPr txBox="1"/>
          <p:nvPr/>
        </p:nvSpPr>
        <p:spPr>
          <a:xfrm>
            <a:off x="1962988" y="6257835"/>
            <a:ext cx="803908" cy="461665"/>
          </a:xfrm>
          <a:prstGeom prst="rect">
            <a:avLst/>
          </a:prstGeom>
          <a:noFill/>
        </p:spPr>
        <p:txBody>
          <a:bodyPr wrap="square" rtlCol="0">
            <a:spAutoFit/>
          </a:bodyPr>
          <a:lstStyle/>
          <a:p>
            <a:r>
              <a:rPr lang="en-US" sz="1200" b="1">
                <a:latin typeface="Franklin Gothic Medium"/>
                <a:cs typeface="Franklin Gothic Medium"/>
              </a:rPr>
              <a:t>animal fodder</a:t>
            </a:r>
          </a:p>
        </p:txBody>
      </p:sp>
      <p:pic>
        <p:nvPicPr>
          <p:cNvPr id="25" name="Picture 24" descr="Arow.png"/>
          <p:cNvPicPr>
            <a:picLocks noChangeAspect="1"/>
          </p:cNvPicPr>
          <p:nvPr/>
        </p:nvPicPr>
        <p:blipFill rotWithShape="1">
          <a:blip r:embed="rId10">
            <a:extLst>
              <a:ext uri="{28A0092B-C50C-407E-A947-70E740481C1C}">
                <a14:useLocalDpi xmlns:a14="http://schemas.microsoft.com/office/drawing/2010/main" val="0"/>
              </a:ext>
            </a:extLst>
          </a:blip>
          <a:srcRect l="3592"/>
          <a:stretch/>
        </p:blipFill>
        <p:spPr>
          <a:xfrm rot="20760987">
            <a:off x="2218670" y="5375409"/>
            <a:ext cx="427249" cy="292302"/>
          </a:xfrm>
          <a:prstGeom prst="rect">
            <a:avLst/>
          </a:prstGeom>
        </p:spPr>
      </p:pic>
      <p:pic>
        <p:nvPicPr>
          <p:cNvPr id="26" name="Picture 25" descr="Arow.png"/>
          <p:cNvPicPr>
            <a:picLocks noChangeAspect="1"/>
          </p:cNvPicPr>
          <p:nvPr/>
        </p:nvPicPr>
        <p:blipFill rotWithShape="1">
          <a:blip r:embed="rId10">
            <a:extLst>
              <a:ext uri="{28A0092B-C50C-407E-A947-70E740481C1C}">
                <a14:useLocalDpi xmlns:a14="http://schemas.microsoft.com/office/drawing/2010/main" val="0"/>
              </a:ext>
            </a:extLst>
          </a:blip>
          <a:srcRect l="3592"/>
          <a:stretch/>
        </p:blipFill>
        <p:spPr>
          <a:xfrm rot="2182644">
            <a:off x="1106034" y="4535060"/>
            <a:ext cx="604458" cy="413540"/>
          </a:xfrm>
          <a:prstGeom prst="rect">
            <a:avLst/>
          </a:prstGeom>
        </p:spPr>
      </p:pic>
      <p:pic>
        <p:nvPicPr>
          <p:cNvPr id="27" name="Picture 26"/>
          <p:cNvPicPr>
            <a:picLocks noChangeAspect="1"/>
          </p:cNvPicPr>
          <p:nvPr/>
        </p:nvPicPr>
        <p:blipFill rotWithShape="1">
          <a:blip r:embed="rId11"/>
          <a:srcRect r="6932"/>
          <a:stretch/>
        </p:blipFill>
        <p:spPr>
          <a:xfrm>
            <a:off x="6069115" y="894235"/>
            <a:ext cx="2192725" cy="1765860"/>
          </a:xfrm>
          <a:prstGeom prst="rect">
            <a:avLst/>
          </a:prstGeom>
        </p:spPr>
      </p:pic>
      <p:pic>
        <p:nvPicPr>
          <p:cNvPr id="31" name="Picture 30"/>
          <p:cNvPicPr>
            <a:picLocks noChangeAspect="1"/>
          </p:cNvPicPr>
          <p:nvPr/>
        </p:nvPicPr>
        <p:blipFill>
          <a:blip r:embed="rId12"/>
          <a:stretch>
            <a:fillRect/>
          </a:stretch>
        </p:blipFill>
        <p:spPr>
          <a:xfrm flipH="1">
            <a:off x="8327093" y="1490908"/>
            <a:ext cx="681202" cy="737794"/>
          </a:xfrm>
          <a:prstGeom prst="rect">
            <a:avLst/>
          </a:prstGeom>
        </p:spPr>
      </p:pic>
      <p:sp>
        <p:nvSpPr>
          <p:cNvPr id="33" name="TextBox 32"/>
          <p:cNvSpPr txBox="1"/>
          <p:nvPr/>
        </p:nvSpPr>
        <p:spPr>
          <a:xfrm>
            <a:off x="549185" y="6411723"/>
            <a:ext cx="1021128" cy="307777"/>
          </a:xfrm>
          <a:prstGeom prst="rect">
            <a:avLst/>
          </a:prstGeom>
          <a:noFill/>
        </p:spPr>
        <p:txBody>
          <a:bodyPr wrap="square" rtlCol="0">
            <a:spAutoFit/>
          </a:bodyPr>
          <a:lstStyle/>
          <a:p>
            <a:r>
              <a:rPr lang="en-US" sz="1400" b="1" dirty="0">
                <a:latin typeface="Franklin Gothic Medium"/>
                <a:cs typeface="Franklin Gothic Medium"/>
              </a:rPr>
              <a:t>Compost</a:t>
            </a:r>
          </a:p>
        </p:txBody>
      </p:sp>
      <p:sp>
        <p:nvSpPr>
          <p:cNvPr id="29" name="TextBox 28">
            <a:extLst>
              <a:ext uri="{FF2B5EF4-FFF2-40B4-BE49-F238E27FC236}">
                <a16:creationId xmlns:a16="http://schemas.microsoft.com/office/drawing/2014/main" id="{3DBAF41A-B667-B747-B229-5F334DA3A468}"/>
              </a:ext>
            </a:extLst>
          </p:cNvPr>
          <p:cNvSpPr txBox="1"/>
          <p:nvPr/>
        </p:nvSpPr>
        <p:spPr>
          <a:xfrm>
            <a:off x="6566246" y="2999148"/>
            <a:ext cx="1326807" cy="338554"/>
          </a:xfrm>
          <a:prstGeom prst="rect">
            <a:avLst/>
          </a:prstGeom>
          <a:noFill/>
        </p:spPr>
        <p:txBody>
          <a:bodyPr wrap="square" rtlCol="0">
            <a:spAutoFit/>
          </a:bodyPr>
          <a:lstStyle/>
          <a:p>
            <a:r>
              <a:rPr lang="en-US" sz="1600" b="1" dirty="0">
                <a:latin typeface="Franklin Gothic Medium"/>
                <a:cs typeface="Franklin Gothic Medium"/>
              </a:rPr>
              <a:t>BATTERIES</a:t>
            </a:r>
          </a:p>
        </p:txBody>
      </p:sp>
      <p:sp>
        <p:nvSpPr>
          <p:cNvPr id="2" name="TextBox 1">
            <a:extLst>
              <a:ext uri="{FF2B5EF4-FFF2-40B4-BE49-F238E27FC236}">
                <a16:creationId xmlns:a16="http://schemas.microsoft.com/office/drawing/2014/main" id="{45BE18BA-C50F-0840-9E87-905CD0D5CD14}"/>
              </a:ext>
            </a:extLst>
          </p:cNvPr>
          <p:cNvSpPr txBox="1"/>
          <p:nvPr/>
        </p:nvSpPr>
        <p:spPr>
          <a:xfrm>
            <a:off x="5330050" y="4696898"/>
            <a:ext cx="1877137" cy="584775"/>
          </a:xfrm>
          <a:prstGeom prst="rect">
            <a:avLst/>
          </a:prstGeom>
          <a:noFill/>
        </p:spPr>
        <p:txBody>
          <a:bodyPr wrap="square" rtlCol="0">
            <a:spAutoFit/>
          </a:bodyPr>
          <a:lstStyle/>
          <a:p>
            <a:pPr algn="ctr"/>
            <a:r>
              <a:rPr lang="en-US" sz="1600" b="1" dirty="0" err="1"/>
              <a:t>Odour</a:t>
            </a:r>
            <a:r>
              <a:rPr lang="en-US" sz="1600" b="1" dirty="0"/>
              <a:t> absorbing shoes</a:t>
            </a:r>
          </a:p>
        </p:txBody>
      </p:sp>
      <p:sp>
        <p:nvSpPr>
          <p:cNvPr id="34" name="TextBox 33">
            <a:extLst>
              <a:ext uri="{FF2B5EF4-FFF2-40B4-BE49-F238E27FC236}">
                <a16:creationId xmlns:a16="http://schemas.microsoft.com/office/drawing/2014/main" id="{7360C30C-8436-7949-9B88-119B48A32193}"/>
              </a:ext>
            </a:extLst>
          </p:cNvPr>
          <p:cNvSpPr txBox="1"/>
          <p:nvPr/>
        </p:nvSpPr>
        <p:spPr>
          <a:xfrm>
            <a:off x="17596" y="6675996"/>
            <a:ext cx="3275980" cy="246221"/>
          </a:xfrm>
          <a:prstGeom prst="rect">
            <a:avLst/>
          </a:prstGeom>
          <a:noFill/>
        </p:spPr>
        <p:txBody>
          <a:bodyPr wrap="square" rtlCol="0">
            <a:spAutoFit/>
          </a:bodyPr>
          <a:lstStyle/>
          <a:p>
            <a:r>
              <a:rPr lang="en-US" sz="1000" b="1" dirty="0"/>
              <a:t>Source: Systemic Design, Luigi </a:t>
            </a:r>
            <a:r>
              <a:rPr lang="en-US" sz="1000" b="1" dirty="0" err="1"/>
              <a:t>Bistagnino</a:t>
            </a:r>
            <a:r>
              <a:rPr lang="en-US" sz="1000" b="1" dirty="0"/>
              <a:t> </a:t>
            </a:r>
          </a:p>
        </p:txBody>
      </p:sp>
      <p:sp>
        <p:nvSpPr>
          <p:cNvPr id="35" name="TextBox 34">
            <a:extLst>
              <a:ext uri="{FF2B5EF4-FFF2-40B4-BE49-F238E27FC236}">
                <a16:creationId xmlns:a16="http://schemas.microsoft.com/office/drawing/2014/main" id="{C05A2055-A2A8-5F48-8ED0-F6E0013D2101}"/>
              </a:ext>
            </a:extLst>
          </p:cNvPr>
          <p:cNvSpPr txBox="1"/>
          <p:nvPr/>
        </p:nvSpPr>
        <p:spPr>
          <a:xfrm>
            <a:off x="6920604" y="621362"/>
            <a:ext cx="1447800" cy="338554"/>
          </a:xfrm>
          <a:prstGeom prst="rect">
            <a:avLst/>
          </a:prstGeom>
          <a:noFill/>
        </p:spPr>
        <p:txBody>
          <a:bodyPr wrap="square" rtlCol="0">
            <a:spAutoFit/>
          </a:bodyPr>
          <a:lstStyle/>
          <a:p>
            <a:r>
              <a:rPr lang="en-US" sz="1600" b="1" dirty="0">
                <a:latin typeface="Franklin Gothic Medium"/>
                <a:cs typeface="Franklin Gothic Medium"/>
              </a:rPr>
              <a:t>TEXTILES</a:t>
            </a:r>
          </a:p>
        </p:txBody>
      </p:sp>
    </p:spTree>
    <p:extLst>
      <p:ext uri="{BB962C8B-B14F-4D97-AF65-F5344CB8AC3E}">
        <p14:creationId xmlns:p14="http://schemas.microsoft.com/office/powerpoint/2010/main" val="2438723292"/>
      </p:ext>
    </p:extLst>
  </p:cSld>
  <p:clrMapOvr>
    <a:masterClrMapping/>
  </p:clrMapOvr>
  <p:transition spd="slow">
    <p:wipe dir="d"/>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3419"/>
          </a:xfrm>
          <a:prstGeom prst="rect">
            <a:avLst/>
          </a:prstGeom>
        </p:spPr>
      </p:pic>
      <p:sp>
        <p:nvSpPr>
          <p:cNvPr id="4" name="TextBox 3"/>
          <p:cNvSpPr txBox="1"/>
          <p:nvPr/>
        </p:nvSpPr>
        <p:spPr>
          <a:xfrm>
            <a:off x="2286000" y="1143000"/>
            <a:ext cx="533400" cy="369332"/>
          </a:xfrm>
          <a:prstGeom prst="rect">
            <a:avLst/>
          </a:prstGeom>
          <a:solidFill>
            <a:srgbClr val="FFFFFF"/>
          </a:solidFill>
        </p:spPr>
        <p:txBody>
          <a:bodyPr wrap="square" rtlCol="0">
            <a:spAutoFit/>
          </a:bodyPr>
          <a:lstStyle/>
          <a:p>
            <a:endParaRPr lang="en-US"/>
          </a:p>
        </p:txBody>
      </p:sp>
      <p:sp>
        <p:nvSpPr>
          <p:cNvPr id="6" name="TextBox 5">
            <a:extLst>
              <a:ext uri="{FF2B5EF4-FFF2-40B4-BE49-F238E27FC236}">
                <a16:creationId xmlns:a16="http://schemas.microsoft.com/office/drawing/2014/main" id="{83ED4C8F-0531-5A4C-ABA1-54DE897E908E}"/>
              </a:ext>
            </a:extLst>
          </p:cNvPr>
          <p:cNvSpPr txBox="1"/>
          <p:nvPr/>
        </p:nvSpPr>
        <p:spPr>
          <a:xfrm>
            <a:off x="304800" y="1143000"/>
            <a:ext cx="2133600" cy="7620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117316093"/>
      </p:ext>
    </p:extLst>
  </p:cSld>
  <p:clrMapOvr>
    <a:masterClrMapping/>
  </p:clrMapOvr>
  <p:transition spd="slow">
    <p:wipe dir="d"/>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62" y="-33068"/>
            <a:ext cx="9453700" cy="7224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 name="TextBox 3"/>
          <p:cNvSpPr txBox="1"/>
          <p:nvPr/>
        </p:nvSpPr>
        <p:spPr>
          <a:xfrm>
            <a:off x="4964023" y="5984814"/>
            <a:ext cx="3951377" cy="307777"/>
          </a:xfrm>
          <a:prstGeom prst="rect">
            <a:avLst/>
          </a:prstGeom>
          <a:noFill/>
        </p:spPr>
        <p:txBody>
          <a:bodyPr wrap="square" rtlCol="0">
            <a:spAutoFit/>
          </a:bodyPr>
          <a:lstStyle/>
          <a:p>
            <a:pPr algn="r"/>
            <a:r>
              <a:rPr lang="en-US" sz="1400" b="1"/>
              <a:t>Photo - Earth Rising, Source: NASA</a:t>
            </a:r>
          </a:p>
        </p:txBody>
      </p:sp>
      <p:sp>
        <p:nvSpPr>
          <p:cNvPr id="3" name="TextBox 2"/>
          <p:cNvSpPr txBox="1"/>
          <p:nvPr/>
        </p:nvSpPr>
        <p:spPr>
          <a:xfrm>
            <a:off x="762000" y="381000"/>
            <a:ext cx="7676920" cy="954107"/>
          </a:xfrm>
          <a:prstGeom prst="rect">
            <a:avLst/>
          </a:prstGeom>
          <a:noFill/>
        </p:spPr>
        <p:txBody>
          <a:bodyPr wrap="square" rtlCol="0">
            <a:spAutoFit/>
          </a:bodyPr>
          <a:lstStyle/>
          <a:p>
            <a:pPr algn="ctr"/>
            <a:r>
              <a:rPr lang="en-US" sz="2800" dirty="0">
                <a:solidFill>
                  <a:schemeClr val="bg1"/>
                </a:solidFill>
              </a:rPr>
              <a:t>The Blue Planet</a:t>
            </a:r>
          </a:p>
          <a:p>
            <a:pPr algn="ctr"/>
            <a:r>
              <a:rPr lang="en-US" sz="2800" dirty="0">
                <a:solidFill>
                  <a:schemeClr val="bg1"/>
                </a:solidFill>
              </a:rPr>
              <a:t>where everyone and everything is connected </a:t>
            </a:r>
          </a:p>
        </p:txBody>
      </p:sp>
    </p:spTree>
    <p:extLst>
      <p:ext uri="{BB962C8B-B14F-4D97-AF65-F5344CB8AC3E}">
        <p14:creationId xmlns:p14="http://schemas.microsoft.com/office/powerpoint/2010/main" val="2527545231"/>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752600"/>
            <a:ext cx="9144000" cy="4267200"/>
          </a:xfrm>
          <a:prstGeom prst="rect">
            <a:avLst/>
          </a:prstGeom>
        </p:spPr>
      </p:pic>
      <p:sp>
        <p:nvSpPr>
          <p:cNvPr id="4" name="TextBox 3"/>
          <p:cNvSpPr txBox="1"/>
          <p:nvPr/>
        </p:nvSpPr>
        <p:spPr>
          <a:xfrm>
            <a:off x="685800" y="304800"/>
            <a:ext cx="7924800" cy="954107"/>
          </a:xfrm>
          <a:prstGeom prst="rect">
            <a:avLst/>
          </a:prstGeom>
          <a:noFill/>
        </p:spPr>
        <p:txBody>
          <a:bodyPr wrap="square" rtlCol="0">
            <a:spAutoFit/>
          </a:bodyPr>
          <a:lstStyle/>
          <a:p>
            <a:r>
              <a:rPr lang="en-US" sz="2800" b="1" dirty="0">
                <a:solidFill>
                  <a:srgbClr val="009ED6"/>
                </a:solidFill>
              </a:rPr>
              <a:t>                              Drink it  - Wear it</a:t>
            </a:r>
          </a:p>
          <a:p>
            <a:r>
              <a:rPr lang="en-US" sz="2800" b="1" dirty="0">
                <a:solidFill>
                  <a:srgbClr val="009ED6"/>
                </a:solidFill>
              </a:rPr>
              <a:t>One cup of coffee can be turned into two </a:t>
            </a:r>
            <a:r>
              <a:rPr lang="en-US" sz="2800" b="1" dirty="0" err="1">
                <a:solidFill>
                  <a:srgbClr val="009ED6"/>
                </a:solidFill>
              </a:rPr>
              <a:t>T.Shirts</a:t>
            </a:r>
            <a:endParaRPr lang="en-US" sz="2800" b="1" dirty="0">
              <a:solidFill>
                <a:srgbClr val="009ED6"/>
              </a:solidFill>
            </a:endParaRPr>
          </a:p>
        </p:txBody>
      </p:sp>
    </p:spTree>
    <p:extLst>
      <p:ext uri="{BB962C8B-B14F-4D97-AF65-F5344CB8AC3E}">
        <p14:creationId xmlns:p14="http://schemas.microsoft.com/office/powerpoint/2010/main" val="151697392"/>
      </p:ext>
    </p:extLst>
  </p:cSld>
  <p:clrMapOvr>
    <a:masterClrMapping/>
  </p:clrMapOvr>
  <p:transition spd="slow">
    <p:wipe dir="d"/>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3428"/>
          </a:xfrm>
          <a:prstGeom prst="rect">
            <a:avLst/>
          </a:prstGeom>
        </p:spPr>
      </p:pic>
      <p:sp>
        <p:nvSpPr>
          <p:cNvPr id="3" name="Rectangle 2"/>
          <p:cNvSpPr/>
          <p:nvPr/>
        </p:nvSpPr>
        <p:spPr>
          <a:xfrm>
            <a:off x="2590800" y="6618701"/>
            <a:ext cx="4388346" cy="230832"/>
          </a:xfrm>
          <a:prstGeom prst="rect">
            <a:avLst/>
          </a:prstGeom>
        </p:spPr>
        <p:txBody>
          <a:bodyPr wrap="square">
            <a:spAutoFit/>
          </a:bodyPr>
          <a:lstStyle/>
          <a:p>
            <a:r>
              <a:rPr lang="en-US" sz="900"/>
              <a:t>© Anne-Maree Huxley, MOSS and the Blue Economy Institute 2014.   All Rights Reserved.</a:t>
            </a:r>
            <a:endParaRPr lang="en-US" sz="900">
              <a:solidFill>
                <a:srgbClr val="000000"/>
              </a:solidFill>
            </a:endParaRPr>
          </a:p>
        </p:txBody>
      </p:sp>
    </p:spTree>
    <p:extLst>
      <p:ext uri="{BB962C8B-B14F-4D97-AF65-F5344CB8AC3E}">
        <p14:creationId xmlns:p14="http://schemas.microsoft.com/office/powerpoint/2010/main" val="2704920164"/>
      </p:ext>
    </p:extLst>
  </p:cSld>
  <p:clrMapOvr>
    <a:masterClrMapping/>
  </p:clrMapOvr>
  <p:transition spd="slow">
    <p:wipe dir="d"/>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38200" y="0"/>
            <a:ext cx="7524674" cy="5638800"/>
          </a:xfrm>
          <a:prstGeom prst="rect">
            <a:avLst/>
          </a:prstGeom>
        </p:spPr>
      </p:pic>
      <p:pic>
        <p:nvPicPr>
          <p:cNvPr id="5" name="Picture 4">
            <a:extLst>
              <a:ext uri="{FF2B5EF4-FFF2-40B4-BE49-F238E27FC236}">
                <a16:creationId xmlns:a16="http://schemas.microsoft.com/office/drawing/2014/main" id="{504DBA7E-F05C-E04F-B0B2-2E1444BD9D97}"/>
              </a:ext>
            </a:extLst>
          </p:cNvPr>
          <p:cNvPicPr>
            <a:picLocks noChangeAspect="1"/>
          </p:cNvPicPr>
          <p:nvPr/>
        </p:nvPicPr>
        <p:blipFill rotWithShape="1">
          <a:blip r:embed="rId4">
            <a:extLst>
              <a:ext uri="{28A0092B-C50C-407E-A947-70E740481C1C}">
                <a14:useLocalDpi xmlns:a14="http://schemas.microsoft.com/office/drawing/2010/main" val="0"/>
              </a:ext>
            </a:extLst>
          </a:blip>
          <a:srcRect l="61668" t="38666" r="19999" b="45657"/>
          <a:stretch/>
        </p:blipFill>
        <p:spPr>
          <a:xfrm>
            <a:off x="3345284" y="5516323"/>
            <a:ext cx="2510505" cy="1341677"/>
          </a:xfrm>
          <a:prstGeom prst="rect">
            <a:avLst/>
          </a:prstGeom>
        </p:spPr>
      </p:pic>
    </p:spTree>
    <p:extLst>
      <p:ext uri="{BB962C8B-B14F-4D97-AF65-F5344CB8AC3E}">
        <p14:creationId xmlns:p14="http://schemas.microsoft.com/office/powerpoint/2010/main" val="4193477302"/>
      </p:ext>
    </p:extLst>
  </p:cSld>
  <p:clrMapOvr>
    <a:masterClrMapping/>
  </p:clrMapOvr>
  <p:transition spd="slow">
    <p:wipe dir="d"/>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52400" y="63500"/>
            <a:ext cx="8933878" cy="830997"/>
          </a:xfrm>
          <a:prstGeom prst="rect">
            <a:avLst/>
          </a:prstGeom>
          <a:noFill/>
        </p:spPr>
        <p:txBody>
          <a:bodyPr wrap="square" rtlCol="0">
            <a:spAutoFit/>
          </a:bodyPr>
          <a:lstStyle/>
          <a:p>
            <a:r>
              <a:rPr lang="en-US" sz="2000" b="1" dirty="0"/>
              <a:t>                                                     </a:t>
            </a:r>
            <a:r>
              <a:rPr lang="en-US" sz="2400" b="1" dirty="0"/>
              <a:t>         KEY LEARNING </a:t>
            </a:r>
          </a:p>
          <a:p>
            <a:r>
              <a:rPr lang="en-US" sz="2400" b="1" dirty="0">
                <a:solidFill>
                  <a:srgbClr val="4F81BD"/>
                </a:solidFill>
              </a:rPr>
              <a:t>Natural, Biodegradable and Renewable DOES NOT equal sustainable.</a:t>
            </a:r>
          </a:p>
        </p:txBody>
      </p:sp>
      <p:pic>
        <p:nvPicPr>
          <p:cNvPr id="5" name="Picture 4"/>
          <p:cNvPicPr>
            <a:picLocks noChangeAspect="1"/>
          </p:cNvPicPr>
          <p:nvPr/>
        </p:nvPicPr>
        <p:blipFill>
          <a:blip r:embed="rId3"/>
          <a:stretch>
            <a:fillRect/>
          </a:stretch>
        </p:blipFill>
        <p:spPr>
          <a:xfrm>
            <a:off x="762000" y="896955"/>
            <a:ext cx="7924800" cy="5757333"/>
          </a:xfrm>
          <a:prstGeom prst="rect">
            <a:avLst/>
          </a:prstGeom>
        </p:spPr>
      </p:pic>
    </p:spTree>
    <p:extLst>
      <p:ext uri="{BB962C8B-B14F-4D97-AF65-F5344CB8AC3E}">
        <p14:creationId xmlns:p14="http://schemas.microsoft.com/office/powerpoint/2010/main" val="4241665491"/>
      </p:ext>
    </p:extLst>
  </p:cSld>
  <p:clrMapOvr>
    <a:masterClrMapping/>
  </p:clrMapOvr>
  <p:transition spd="slow">
    <p:wipe dir="d"/>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81000" y="6266329"/>
            <a:ext cx="7848600" cy="609600"/>
          </a:xfrm>
          <a:prstGeom prst="rect">
            <a:avLst/>
          </a:prstGeom>
          <a:noFill/>
        </p:spPr>
        <p:txBody>
          <a:bodyPr wrap="square" rtlCol="0">
            <a:normAutofit/>
          </a:bodyPr>
          <a:lstStyle/>
          <a:p>
            <a:pPr algn="r"/>
            <a:r>
              <a:rPr lang="en-US" sz="2000" dirty="0"/>
              <a:t>In nature – water, air and soil are the commons free and abundant.    </a:t>
            </a:r>
            <a:endParaRPr lang="en-US" sz="2000" dirty="0">
              <a:solidFill>
                <a:srgbClr val="009ED6"/>
              </a:solidFill>
            </a:endParaRPr>
          </a:p>
          <a:p>
            <a:pPr algn="r"/>
            <a:endParaRPr lang="en-US" sz="2000" dirty="0">
              <a:solidFill>
                <a:srgbClr val="009ED6"/>
              </a:solidFill>
            </a:endParaRPr>
          </a:p>
        </p:txBody>
      </p:sp>
      <p:pic>
        <p:nvPicPr>
          <p:cNvPr id="6" name="Picture 5">
            <a:extLst>
              <a:ext uri="{FF2B5EF4-FFF2-40B4-BE49-F238E27FC236}">
                <a16:creationId xmlns:a16="http://schemas.microsoft.com/office/drawing/2014/main" id="{257AA6ED-8117-1D4C-B0A7-13FF1072D7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0"/>
            <a:ext cx="9968986" cy="6096000"/>
          </a:xfrm>
          <a:prstGeom prst="rect">
            <a:avLst/>
          </a:prstGeom>
        </p:spPr>
      </p:pic>
      <p:sp>
        <p:nvSpPr>
          <p:cNvPr id="7" name="TextBox 6">
            <a:extLst>
              <a:ext uri="{FF2B5EF4-FFF2-40B4-BE49-F238E27FC236}">
                <a16:creationId xmlns:a16="http://schemas.microsoft.com/office/drawing/2014/main" id="{B3116EEB-D3DD-894C-B11D-F43B24DC2F45}"/>
              </a:ext>
            </a:extLst>
          </p:cNvPr>
          <p:cNvSpPr txBox="1"/>
          <p:nvPr/>
        </p:nvSpPr>
        <p:spPr>
          <a:xfrm>
            <a:off x="3733800" y="5334000"/>
            <a:ext cx="2667000" cy="461665"/>
          </a:xfrm>
          <a:prstGeom prst="rect">
            <a:avLst/>
          </a:prstGeom>
          <a:noFill/>
        </p:spPr>
        <p:txBody>
          <a:bodyPr wrap="square" rtlCol="0">
            <a:spAutoFit/>
          </a:bodyPr>
          <a:lstStyle/>
          <a:p>
            <a:r>
              <a:rPr lang="en-US" sz="2400" dirty="0">
                <a:solidFill>
                  <a:schemeClr val="bg1"/>
                </a:solidFill>
              </a:rPr>
              <a:t>21 Principles</a:t>
            </a:r>
          </a:p>
        </p:txBody>
      </p:sp>
    </p:spTree>
    <p:extLst>
      <p:ext uri="{BB962C8B-B14F-4D97-AF65-F5344CB8AC3E}">
        <p14:creationId xmlns:p14="http://schemas.microsoft.com/office/powerpoint/2010/main" val="528243571"/>
      </p:ext>
    </p:extLst>
  </p:cSld>
  <p:clrMapOvr>
    <a:masterClrMapping/>
  </p:clrMapOvr>
  <p:transition spd="slow">
    <p:wipe dir="d"/>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657600" y="228600"/>
            <a:ext cx="5273375" cy="830997"/>
          </a:xfrm>
          <a:prstGeom prst="rect">
            <a:avLst/>
          </a:prstGeom>
          <a:noFill/>
        </p:spPr>
        <p:txBody>
          <a:bodyPr wrap="square" rtlCol="0">
            <a:spAutoFit/>
          </a:bodyPr>
          <a:lstStyle/>
          <a:p>
            <a:r>
              <a:rPr lang="en-US" sz="2400" b="1" dirty="0">
                <a:solidFill>
                  <a:srgbClr val="009ED6"/>
                </a:solidFill>
              </a:rPr>
              <a:t>Urban agriculture using commons resources (rain) aids food security</a:t>
            </a:r>
            <a:endParaRPr lang="en-US" sz="2400" b="1" dirty="0">
              <a:solidFill>
                <a:schemeClr val="tx2">
                  <a:lumMod val="60000"/>
                  <a:lumOff val="40000"/>
                </a:schemeClr>
              </a:solidFill>
            </a:endParaRPr>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505200" cy="6858000"/>
          </a:xfrm>
          <a:prstGeom prst="rect">
            <a:avLst/>
          </a:prstGeom>
          <a:noFill/>
          <a:ln>
            <a:noFill/>
          </a:ln>
        </p:spPr>
      </p:pic>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371600"/>
            <a:ext cx="5270500" cy="5270500"/>
          </a:xfrm>
          <a:prstGeom prst="rect">
            <a:avLst/>
          </a:prstGeom>
          <a:noFill/>
          <a:ln>
            <a:noFill/>
          </a:ln>
        </p:spPr>
      </p:pic>
    </p:spTree>
    <p:extLst>
      <p:ext uri="{BB962C8B-B14F-4D97-AF65-F5344CB8AC3E}">
        <p14:creationId xmlns:p14="http://schemas.microsoft.com/office/powerpoint/2010/main" val="2621701454"/>
      </p:ext>
    </p:extLst>
  </p:cSld>
  <p:clrMapOvr>
    <a:masterClrMapping/>
  </p:clrMapOvr>
  <p:transition spd="slow">
    <p:wipe dir="d"/>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947397"/>
          </a:xfrm>
          <a:prstGeom prst="rect">
            <a:avLst/>
          </a:prstGeom>
        </p:spPr>
      </p:pic>
      <p:sp>
        <p:nvSpPr>
          <p:cNvPr id="3" name="TextBox 2"/>
          <p:cNvSpPr txBox="1"/>
          <p:nvPr/>
        </p:nvSpPr>
        <p:spPr>
          <a:xfrm>
            <a:off x="2438400" y="381000"/>
            <a:ext cx="4724400" cy="954107"/>
          </a:xfrm>
          <a:prstGeom prst="rect">
            <a:avLst/>
          </a:prstGeom>
          <a:noFill/>
        </p:spPr>
        <p:txBody>
          <a:bodyPr wrap="square" rtlCol="0">
            <a:spAutoFit/>
          </a:bodyPr>
          <a:lstStyle/>
          <a:p>
            <a:pPr algn="ctr"/>
            <a:r>
              <a:rPr lang="en-US" sz="2800" b="1" dirty="0">
                <a:solidFill>
                  <a:schemeClr val="bg1"/>
                </a:solidFill>
              </a:rPr>
              <a:t>AQUAPONICS</a:t>
            </a:r>
          </a:p>
          <a:p>
            <a:pPr algn="ctr"/>
            <a:r>
              <a:rPr lang="en-US" sz="2800" b="1" dirty="0">
                <a:solidFill>
                  <a:schemeClr val="bg1"/>
                </a:solidFill>
              </a:rPr>
              <a:t>Smart Floating Farms</a:t>
            </a:r>
          </a:p>
        </p:txBody>
      </p:sp>
    </p:spTree>
    <p:extLst>
      <p:ext uri="{BB962C8B-B14F-4D97-AF65-F5344CB8AC3E}">
        <p14:creationId xmlns:p14="http://schemas.microsoft.com/office/powerpoint/2010/main" val="1574021306"/>
      </p:ext>
    </p:extLst>
  </p:cSld>
  <p:clrMapOvr>
    <a:masterClrMapping/>
  </p:clrMapOvr>
  <p:transition spd="slow">
    <p:wipe dir="d"/>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609600" y="5638800"/>
            <a:ext cx="7543800" cy="646331"/>
          </a:xfrm>
          <a:prstGeom prst="rect">
            <a:avLst/>
          </a:prstGeom>
          <a:noFill/>
        </p:spPr>
        <p:txBody>
          <a:bodyPr wrap="square" rtlCol="0">
            <a:spAutoFit/>
          </a:bodyPr>
          <a:lstStyle/>
          <a:p>
            <a:r>
              <a:rPr lang="en-US" b="1">
                <a:solidFill>
                  <a:schemeClr val="bg1"/>
                </a:solidFill>
              </a:rPr>
              <a:t>In nature everything is bio-degradable (it’s just a matter of time); everything is connected and evolving towards symbiosis.</a:t>
            </a:r>
          </a:p>
        </p:txBody>
      </p:sp>
      <p:sp>
        <p:nvSpPr>
          <p:cNvPr id="5" name="TextBox 4"/>
          <p:cNvSpPr txBox="1"/>
          <p:nvPr/>
        </p:nvSpPr>
        <p:spPr>
          <a:xfrm>
            <a:off x="762000" y="5791200"/>
            <a:ext cx="7543800" cy="369332"/>
          </a:xfrm>
          <a:prstGeom prst="rect">
            <a:avLst/>
          </a:prstGeom>
          <a:noFill/>
        </p:spPr>
        <p:txBody>
          <a:bodyPr wrap="square" rtlCol="0">
            <a:spAutoFit/>
          </a:bodyPr>
          <a:lstStyle/>
          <a:p>
            <a:r>
              <a:rPr lang="en-US" b="1">
                <a:solidFill>
                  <a:schemeClr val="bg1"/>
                </a:solidFill>
              </a:rPr>
              <a:t>In connected and evolving towards symbiosis.</a:t>
            </a:r>
          </a:p>
        </p:txBody>
      </p:sp>
      <p:sp>
        <p:nvSpPr>
          <p:cNvPr id="6" name="TextBox 5"/>
          <p:cNvSpPr txBox="1"/>
          <p:nvPr/>
        </p:nvSpPr>
        <p:spPr>
          <a:xfrm>
            <a:off x="685800" y="6096000"/>
            <a:ext cx="7543800" cy="707886"/>
          </a:xfrm>
          <a:prstGeom prst="rect">
            <a:avLst/>
          </a:prstGeom>
          <a:noFill/>
        </p:spPr>
        <p:txBody>
          <a:bodyPr wrap="square" rtlCol="0">
            <a:spAutoFit/>
          </a:bodyPr>
          <a:lstStyle/>
          <a:p>
            <a:r>
              <a:rPr lang="en-US" sz="2000"/>
              <a:t>In nature everything is bio-degradable (it’s just a matter of time) and everything is connected and evolving towards symbiosis.</a:t>
            </a:r>
          </a:p>
        </p:txBody>
      </p:sp>
      <p:pic>
        <p:nvPicPr>
          <p:cNvPr id="7" name="Picture 6"/>
          <p:cNvPicPr>
            <a:picLocks noChangeAspect="1"/>
          </p:cNvPicPr>
          <p:nvPr/>
        </p:nvPicPr>
        <p:blipFill>
          <a:blip r:embed="rId3"/>
          <a:stretch>
            <a:fillRect/>
          </a:stretch>
        </p:blipFill>
        <p:spPr>
          <a:xfrm>
            <a:off x="9525" y="-34925"/>
            <a:ext cx="9144000" cy="5994400"/>
          </a:xfrm>
          <a:prstGeom prst="rect">
            <a:avLst/>
          </a:prstGeom>
        </p:spPr>
      </p:pic>
    </p:spTree>
    <p:extLst>
      <p:ext uri="{BB962C8B-B14F-4D97-AF65-F5344CB8AC3E}">
        <p14:creationId xmlns:p14="http://schemas.microsoft.com/office/powerpoint/2010/main" val="3642271450"/>
      </p:ext>
    </p:extLst>
  </p:cSld>
  <p:clrMapOvr>
    <a:masterClrMapping/>
  </p:clrMapOvr>
  <p:transition spd="slow">
    <p:wipe dir="d"/>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sp>
        <p:nvSpPr>
          <p:cNvPr id="3" name="TextBox 2"/>
          <p:cNvSpPr txBox="1"/>
          <p:nvPr/>
        </p:nvSpPr>
        <p:spPr>
          <a:xfrm>
            <a:off x="304800" y="5334000"/>
            <a:ext cx="8839200" cy="1323439"/>
          </a:xfrm>
          <a:prstGeom prst="rect">
            <a:avLst/>
          </a:prstGeom>
          <a:noFill/>
        </p:spPr>
        <p:txBody>
          <a:bodyPr wrap="square" rtlCol="0">
            <a:spAutoFit/>
          </a:bodyPr>
          <a:lstStyle/>
          <a:p>
            <a:r>
              <a:rPr lang="en-US" sz="2000" dirty="0"/>
              <a:t>Natural systems are non linear – they cascade nutrients, matter and energy.</a:t>
            </a:r>
          </a:p>
          <a:p>
            <a:r>
              <a:rPr lang="en-US" sz="2000" dirty="0"/>
              <a:t>Gravity is the main source of energy, solar energy is the second renewable fuel.  </a:t>
            </a:r>
          </a:p>
          <a:p>
            <a:endParaRPr lang="en-US" sz="2000" dirty="0"/>
          </a:p>
          <a:p>
            <a:r>
              <a:rPr lang="en-US" sz="2000" dirty="0"/>
              <a:t>Water is the primary solvent (no complex, chemical or toxic catalysts). </a:t>
            </a:r>
          </a:p>
        </p:txBody>
      </p:sp>
    </p:spTree>
    <p:extLst>
      <p:ext uri="{BB962C8B-B14F-4D97-AF65-F5344CB8AC3E}">
        <p14:creationId xmlns:p14="http://schemas.microsoft.com/office/powerpoint/2010/main" val="1520169757"/>
      </p:ext>
    </p:extLst>
  </p:cSld>
  <p:clrMapOvr>
    <a:masterClrMapping/>
  </p:clrMapOvr>
  <p:transition spd="slow">
    <p:wipe dir="d"/>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676400" y="2133600"/>
            <a:ext cx="5562600" cy="646331"/>
          </a:xfrm>
          <a:prstGeom prst="rect">
            <a:avLst/>
          </a:prstGeom>
          <a:noFill/>
        </p:spPr>
        <p:txBody>
          <a:bodyPr wrap="square" rtlCol="0">
            <a:spAutoFit/>
          </a:bodyPr>
          <a:lstStyle/>
          <a:p>
            <a:endParaRPr lang="en-US"/>
          </a:p>
          <a:p>
            <a:endParaRPr lang="en-US"/>
          </a:p>
        </p:txBody>
      </p:sp>
      <p:pic>
        <p:nvPicPr>
          <p:cNvPr id="5" name="Picture 4"/>
          <p:cNvPicPr>
            <a:picLocks noChangeAspect="1"/>
          </p:cNvPicPr>
          <p:nvPr/>
        </p:nvPicPr>
        <p:blipFill>
          <a:blip r:embed="rId3"/>
          <a:stretch>
            <a:fillRect/>
          </a:stretch>
        </p:blipFill>
        <p:spPr>
          <a:xfrm>
            <a:off x="0" y="-1"/>
            <a:ext cx="4953000" cy="6883831"/>
          </a:xfrm>
          <a:prstGeom prst="rect">
            <a:avLst/>
          </a:prstGeom>
        </p:spPr>
      </p:pic>
      <p:pic>
        <p:nvPicPr>
          <p:cNvPr id="6" name="Picture 5"/>
          <p:cNvPicPr>
            <a:picLocks noChangeAspect="1"/>
          </p:cNvPicPr>
          <p:nvPr/>
        </p:nvPicPr>
        <p:blipFill>
          <a:blip r:embed="rId4"/>
          <a:stretch>
            <a:fillRect/>
          </a:stretch>
        </p:blipFill>
        <p:spPr>
          <a:xfrm>
            <a:off x="5216013" y="1324827"/>
            <a:ext cx="3810000" cy="2286000"/>
          </a:xfrm>
          <a:prstGeom prst="rect">
            <a:avLst/>
          </a:prstGeom>
        </p:spPr>
      </p:pic>
      <p:sp>
        <p:nvSpPr>
          <p:cNvPr id="7" name="TextBox 6"/>
          <p:cNvSpPr txBox="1"/>
          <p:nvPr/>
        </p:nvSpPr>
        <p:spPr>
          <a:xfrm>
            <a:off x="5105400" y="16933"/>
            <a:ext cx="3810000" cy="1107996"/>
          </a:xfrm>
          <a:prstGeom prst="rect">
            <a:avLst/>
          </a:prstGeom>
          <a:noFill/>
        </p:spPr>
        <p:txBody>
          <a:bodyPr wrap="square" rtlCol="0">
            <a:spAutoFit/>
          </a:bodyPr>
          <a:lstStyle/>
          <a:p>
            <a:r>
              <a:rPr lang="en-US" sz="2200" b="1" dirty="0">
                <a:solidFill>
                  <a:srgbClr val="009ED6"/>
                </a:solidFill>
              </a:rPr>
              <a:t>In nature one process generates multiple benefits and there is zero waste…</a:t>
            </a:r>
          </a:p>
        </p:txBody>
      </p:sp>
      <p:pic>
        <p:nvPicPr>
          <p:cNvPr id="9" name="Picture 8"/>
          <p:cNvPicPr>
            <a:picLocks noChangeAspect="1"/>
          </p:cNvPicPr>
          <p:nvPr/>
        </p:nvPicPr>
        <p:blipFill>
          <a:blip r:embed="rId5"/>
          <a:stretch>
            <a:fillRect/>
          </a:stretch>
        </p:blipFill>
        <p:spPr>
          <a:xfrm>
            <a:off x="5216013" y="3810725"/>
            <a:ext cx="3810000" cy="2914650"/>
          </a:xfrm>
          <a:prstGeom prst="rect">
            <a:avLst/>
          </a:prstGeom>
        </p:spPr>
      </p:pic>
      <p:sp>
        <p:nvSpPr>
          <p:cNvPr id="2" name="Rectangle 1"/>
          <p:cNvSpPr/>
          <p:nvPr/>
        </p:nvSpPr>
        <p:spPr>
          <a:xfrm>
            <a:off x="228600" y="6457890"/>
            <a:ext cx="4480714" cy="400110"/>
          </a:xfrm>
          <a:prstGeom prst="rect">
            <a:avLst/>
          </a:prstGeom>
        </p:spPr>
        <p:txBody>
          <a:bodyPr wrap="none">
            <a:spAutoFit/>
          </a:bodyPr>
          <a:lstStyle/>
          <a:p>
            <a:r>
              <a:rPr lang="en-US" sz="2000" b="1">
                <a:solidFill>
                  <a:srgbClr val="FFFFFF"/>
                </a:solidFill>
              </a:rPr>
              <a:t>Waste does not exist in natural systems. </a:t>
            </a:r>
            <a:endParaRPr lang="en-US" sz="2000">
              <a:solidFill>
                <a:srgbClr val="FFFFFF"/>
              </a:solidFill>
            </a:endParaRPr>
          </a:p>
        </p:txBody>
      </p:sp>
    </p:spTree>
    <p:extLst>
      <p:ext uri="{BB962C8B-B14F-4D97-AF65-F5344CB8AC3E}">
        <p14:creationId xmlns:p14="http://schemas.microsoft.com/office/powerpoint/2010/main" val="986041447"/>
      </p:ext>
    </p:extLst>
  </p:cSld>
  <p:clrMapOvr>
    <a:masterClrMapping/>
  </p:clrMapOvr>
  <p:transition spd="slow">
    <p:wipe dir="d"/>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rotWithShape="1">
          <a:blip r:embed="rId3">
            <a:extLst>
              <a:ext uri="{28A0092B-C50C-407E-A947-70E740481C1C}">
                <a14:useLocalDpi xmlns:a14="http://schemas.microsoft.com/office/drawing/2010/main" val="0"/>
              </a:ext>
            </a:extLst>
          </a:blip>
          <a:srcRect l="4369"/>
          <a:stretch/>
        </p:blipFill>
        <p:spPr bwMode="auto">
          <a:xfrm>
            <a:off x="152400" y="228600"/>
            <a:ext cx="8839200" cy="5943600"/>
          </a:xfrm>
          <a:prstGeom prst="rect">
            <a:avLst/>
          </a:prstGeom>
          <a:noFill/>
          <a:ln>
            <a:noFill/>
          </a:ln>
          <a:extLst>
            <a:ext uri="{53640926-AAD7-44d8-BBD7-CCE9431645EC}">
              <a14:shadowObscured xmlns="" xmlns:a14="http://schemas.microsoft.com/office/drawing/2010/main"/>
            </a:ext>
          </a:extLst>
        </p:spPr>
      </p:pic>
      <p:sp>
        <p:nvSpPr>
          <p:cNvPr id="3" name="Rectangle 2"/>
          <p:cNvSpPr/>
          <p:nvPr/>
        </p:nvSpPr>
        <p:spPr>
          <a:xfrm>
            <a:off x="152400" y="6219043"/>
            <a:ext cx="8966200" cy="646331"/>
          </a:xfrm>
          <a:prstGeom prst="rect">
            <a:avLst/>
          </a:prstGeom>
        </p:spPr>
        <p:txBody>
          <a:bodyPr wrap="square">
            <a:spAutoFit/>
          </a:bodyPr>
          <a:lstStyle/>
          <a:p>
            <a:pPr algn="ctr"/>
            <a:r>
              <a:rPr lang="en-US" dirty="0">
                <a:solidFill>
                  <a:srgbClr val="009ED6"/>
                </a:solidFill>
                <a:latin typeface="Calibri Light" panose="020F0302020204030204" pitchFamily="34" charset="0"/>
                <a:cs typeface="Calibri Light" panose="020F0302020204030204" pitchFamily="34" charset="0"/>
              </a:rPr>
              <a:t>The Blue Economy contains all the elements of the 6</a:t>
            </a:r>
            <a:r>
              <a:rPr lang="en-US" baseline="30000" dirty="0">
                <a:solidFill>
                  <a:srgbClr val="009ED6"/>
                </a:solidFill>
                <a:latin typeface="Calibri Light" panose="020F0302020204030204" pitchFamily="34" charset="0"/>
                <a:cs typeface="Calibri Light" panose="020F0302020204030204" pitchFamily="34" charset="0"/>
              </a:rPr>
              <a:t>th</a:t>
            </a:r>
            <a:r>
              <a:rPr lang="en-US" dirty="0">
                <a:solidFill>
                  <a:srgbClr val="009ED6"/>
                </a:solidFill>
                <a:latin typeface="Calibri Light" panose="020F0302020204030204" pitchFamily="34" charset="0"/>
                <a:cs typeface="Calibri Light" panose="020F0302020204030204" pitchFamily="34" charset="0"/>
              </a:rPr>
              <a:t> wave of innovation </a:t>
            </a:r>
          </a:p>
          <a:p>
            <a:pPr algn="ctr"/>
            <a:r>
              <a:rPr lang="en-US" dirty="0">
                <a:solidFill>
                  <a:srgbClr val="009ED6"/>
                </a:solidFill>
                <a:latin typeface="Calibri Light" panose="020F0302020204030204" pitchFamily="34" charset="0"/>
                <a:cs typeface="Calibri Light" panose="020F0302020204030204" pitchFamily="34" charset="0"/>
              </a:rPr>
              <a:t>(as defined by the Natural Edge) + new economic models.</a:t>
            </a:r>
          </a:p>
        </p:txBody>
      </p:sp>
    </p:spTree>
    <p:extLst>
      <p:ext uri="{BB962C8B-B14F-4D97-AF65-F5344CB8AC3E}">
        <p14:creationId xmlns:p14="http://schemas.microsoft.com/office/powerpoint/2010/main" val="3326602790"/>
      </p:ext>
    </p:extLst>
  </p:cSld>
  <p:clrMapOvr>
    <a:masterClrMapping/>
  </p:clrMapOvr>
  <p:transition spd="slow">
    <p:wipe dir="d"/>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rcRect t="15698"/>
          <a:stretch>
            <a:fillRect/>
          </a:stretch>
        </p:blipFill>
        <p:spPr bwMode="auto">
          <a:xfrm>
            <a:off x="-32432" y="0"/>
            <a:ext cx="9176432" cy="6858000"/>
          </a:xfrm>
          <a:prstGeom prst="rect">
            <a:avLst/>
          </a:prstGeom>
          <a:noFill/>
          <a:ln>
            <a:noFill/>
          </a:ln>
        </p:spPr>
      </p:pic>
      <p:sp>
        <p:nvSpPr>
          <p:cNvPr id="3" name="TextBox 2"/>
          <p:cNvSpPr txBox="1"/>
          <p:nvPr/>
        </p:nvSpPr>
        <p:spPr>
          <a:xfrm>
            <a:off x="4191000" y="5994737"/>
            <a:ext cx="5839151" cy="1015663"/>
          </a:xfrm>
          <a:prstGeom prst="rect">
            <a:avLst/>
          </a:prstGeom>
          <a:noFill/>
        </p:spPr>
        <p:txBody>
          <a:bodyPr wrap="square" rtlCol="0">
            <a:spAutoFit/>
          </a:bodyPr>
          <a:lstStyle/>
          <a:p>
            <a:r>
              <a:rPr lang="en-US" sz="2400" b="1" dirty="0">
                <a:solidFill>
                  <a:schemeClr val="tx2">
                    <a:lumMod val="60000"/>
                    <a:lumOff val="40000"/>
                  </a:schemeClr>
                </a:solidFill>
              </a:rPr>
              <a:t>Materials become nutrients forever</a:t>
            </a:r>
          </a:p>
          <a:p>
            <a:r>
              <a:rPr lang="en-US" b="1" dirty="0">
                <a:solidFill>
                  <a:schemeClr val="tx2">
                    <a:lumMod val="60000"/>
                    <a:lumOff val="40000"/>
                  </a:schemeClr>
                </a:solidFill>
              </a:rPr>
              <a:t>Any by-product is the source for a new product.</a:t>
            </a:r>
          </a:p>
          <a:p>
            <a:endParaRPr lang="en-US" b="1" dirty="0">
              <a:solidFill>
                <a:schemeClr val="accent1"/>
              </a:solidFill>
            </a:endParaRPr>
          </a:p>
        </p:txBody>
      </p:sp>
    </p:spTree>
    <p:extLst>
      <p:ext uri="{BB962C8B-B14F-4D97-AF65-F5344CB8AC3E}">
        <p14:creationId xmlns:p14="http://schemas.microsoft.com/office/powerpoint/2010/main" val="671350688"/>
      </p:ext>
    </p:extLst>
  </p:cSld>
  <p:clrMapOvr>
    <a:masterClrMapping/>
  </p:clrMapOvr>
  <p:transition spd="slow">
    <p:wipe dir="d"/>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7460244" y="5791200"/>
            <a:ext cx="2056130" cy="1698625"/>
          </a:xfrm>
          <a:prstGeom prst="rect">
            <a:avLst/>
          </a:prstGeom>
          <a:noFill/>
          <a:ln>
            <a:noFill/>
          </a:ln>
        </p:spPr>
      </p:pic>
      <p:pic>
        <p:nvPicPr>
          <p:cNvPr id="6" name="Picture 5"/>
          <p:cNvPicPr>
            <a:picLocks noChangeAspect="1"/>
          </p:cNvPicPr>
          <p:nvPr/>
        </p:nvPicPr>
        <p:blipFill rotWithShape="1">
          <a:blip r:embed="rId4"/>
          <a:srcRect l="34069"/>
          <a:stretch/>
        </p:blipFill>
        <p:spPr>
          <a:xfrm>
            <a:off x="-11502" y="-20128"/>
            <a:ext cx="9507361" cy="7945848"/>
          </a:xfrm>
          <a:prstGeom prst="rect">
            <a:avLst/>
          </a:prstGeom>
        </p:spPr>
      </p:pic>
      <p:pic>
        <p:nvPicPr>
          <p:cNvPr id="7" name="Picture 6"/>
          <p:cNvPicPr>
            <a:picLocks noChangeAspect="1"/>
          </p:cNvPicPr>
          <p:nvPr/>
        </p:nvPicPr>
        <p:blipFill>
          <a:blip r:embed="rId5"/>
          <a:stretch>
            <a:fillRect/>
          </a:stretch>
        </p:blipFill>
        <p:spPr>
          <a:xfrm>
            <a:off x="6659759" y="6110486"/>
            <a:ext cx="1915783" cy="1915783"/>
          </a:xfrm>
          <a:prstGeom prst="rect">
            <a:avLst/>
          </a:prstGeom>
        </p:spPr>
      </p:pic>
      <p:pic>
        <p:nvPicPr>
          <p:cNvPr id="8" name="Picture 7"/>
          <p:cNvPicPr>
            <a:picLocks noChangeAspect="1"/>
          </p:cNvPicPr>
          <p:nvPr/>
        </p:nvPicPr>
        <p:blipFill>
          <a:blip r:embed="rId6"/>
          <a:stretch>
            <a:fillRect/>
          </a:stretch>
        </p:blipFill>
        <p:spPr>
          <a:xfrm>
            <a:off x="6436550" y="922246"/>
            <a:ext cx="2362200" cy="2362200"/>
          </a:xfrm>
          <a:prstGeom prst="rect">
            <a:avLst/>
          </a:prstGeom>
        </p:spPr>
      </p:pic>
      <p:sp>
        <p:nvSpPr>
          <p:cNvPr id="10" name="TextBox 9">
            <a:extLst>
              <a:ext uri="{FF2B5EF4-FFF2-40B4-BE49-F238E27FC236}">
                <a16:creationId xmlns:a16="http://schemas.microsoft.com/office/drawing/2014/main" id="{6C3B9972-F2C3-6C4A-943F-1FA1BF5344B2}"/>
              </a:ext>
            </a:extLst>
          </p:cNvPr>
          <p:cNvSpPr txBox="1"/>
          <p:nvPr/>
        </p:nvSpPr>
        <p:spPr>
          <a:xfrm>
            <a:off x="3505200" y="275473"/>
            <a:ext cx="3581400" cy="523220"/>
          </a:xfrm>
          <a:prstGeom prst="rect">
            <a:avLst/>
          </a:prstGeom>
          <a:noFill/>
        </p:spPr>
        <p:txBody>
          <a:bodyPr wrap="square" rtlCol="0">
            <a:spAutoFit/>
          </a:bodyPr>
          <a:lstStyle/>
          <a:p>
            <a:r>
              <a:rPr lang="en-US" sz="2800" b="1" dirty="0">
                <a:solidFill>
                  <a:schemeClr val="tx2">
                    <a:lumMod val="60000"/>
                    <a:lumOff val="40000"/>
                  </a:schemeClr>
                </a:solidFill>
              </a:rPr>
              <a:t>Technical</a:t>
            </a:r>
            <a:r>
              <a:rPr lang="en-US" sz="2800" b="1" dirty="0">
                <a:solidFill>
                  <a:srgbClr val="558ED5"/>
                </a:solidFill>
              </a:rPr>
              <a:t> Nutrients</a:t>
            </a:r>
            <a:endParaRPr lang="en-US" dirty="0"/>
          </a:p>
        </p:txBody>
      </p:sp>
    </p:spTree>
    <p:extLst>
      <p:ext uri="{BB962C8B-B14F-4D97-AF65-F5344CB8AC3E}">
        <p14:creationId xmlns:p14="http://schemas.microsoft.com/office/powerpoint/2010/main" val="3956824326"/>
      </p:ext>
    </p:extLst>
  </p:cSld>
  <p:clrMapOvr>
    <a:masterClrMapping/>
  </p:clrMapOvr>
  <p:transition spd="slow">
    <p:wipe dir="d"/>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13FCFD-98E0-8A47-B13B-504AE435A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0"/>
            <a:ext cx="11763137" cy="6858000"/>
          </a:xfrm>
          <a:prstGeom prst="rect">
            <a:avLst/>
          </a:prstGeom>
        </p:spPr>
      </p:pic>
      <p:sp>
        <p:nvSpPr>
          <p:cNvPr id="4" name="Rectangle 3">
            <a:extLst>
              <a:ext uri="{FF2B5EF4-FFF2-40B4-BE49-F238E27FC236}">
                <a16:creationId xmlns:a16="http://schemas.microsoft.com/office/drawing/2014/main" id="{48383BD9-BFCB-834E-AC24-5C75A0E5B292}"/>
              </a:ext>
            </a:extLst>
          </p:cNvPr>
          <p:cNvSpPr/>
          <p:nvPr/>
        </p:nvSpPr>
        <p:spPr>
          <a:xfrm>
            <a:off x="5943600" y="5562600"/>
            <a:ext cx="1932580" cy="954107"/>
          </a:xfrm>
          <a:prstGeom prst="rect">
            <a:avLst/>
          </a:prstGeom>
        </p:spPr>
        <p:txBody>
          <a:bodyPr wrap="none">
            <a:spAutoFit/>
          </a:bodyPr>
          <a:lstStyle/>
          <a:p>
            <a:r>
              <a:rPr lang="en-AU" sz="2800" dirty="0" err="1">
                <a:solidFill>
                  <a:schemeClr val="bg1"/>
                </a:solidFill>
              </a:rPr>
              <a:t>Ekocycle</a:t>
            </a:r>
            <a:r>
              <a:rPr lang="en-AU" sz="2800" dirty="0">
                <a:solidFill>
                  <a:schemeClr val="bg1"/>
                </a:solidFill>
              </a:rPr>
              <a:t> </a:t>
            </a:r>
          </a:p>
          <a:p>
            <a:r>
              <a:rPr lang="en-AU" sz="2800" dirty="0">
                <a:solidFill>
                  <a:schemeClr val="bg1"/>
                </a:solidFill>
              </a:rPr>
              <a:t>Harrods, UK</a:t>
            </a:r>
            <a:endParaRPr lang="en-US" sz="2800" dirty="0">
              <a:solidFill>
                <a:schemeClr val="bg1"/>
              </a:solidFill>
            </a:endParaRPr>
          </a:p>
        </p:txBody>
      </p:sp>
    </p:spTree>
    <p:extLst>
      <p:ext uri="{BB962C8B-B14F-4D97-AF65-F5344CB8AC3E}">
        <p14:creationId xmlns:p14="http://schemas.microsoft.com/office/powerpoint/2010/main" val="1310376681"/>
      </p:ext>
    </p:extLst>
  </p:cSld>
  <p:clrMapOvr>
    <a:masterClrMapping/>
  </p:clrMapOvr>
  <p:transition spd="slow">
    <p:wipe dir="d"/>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551CE-3C35-574F-A487-0E5E4C2B56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276" y="-238780"/>
            <a:ext cx="9767174" cy="7325380"/>
          </a:xfrm>
          <a:prstGeom prst="rect">
            <a:avLst/>
          </a:prstGeom>
        </p:spPr>
      </p:pic>
      <p:sp>
        <p:nvSpPr>
          <p:cNvPr id="8" name="TextBox 7">
            <a:extLst>
              <a:ext uri="{FF2B5EF4-FFF2-40B4-BE49-F238E27FC236}">
                <a16:creationId xmlns:a16="http://schemas.microsoft.com/office/drawing/2014/main" id="{EE178758-A2FC-EF4A-BDAA-83A1E77C1680}"/>
              </a:ext>
            </a:extLst>
          </p:cNvPr>
          <p:cNvSpPr txBox="1"/>
          <p:nvPr/>
        </p:nvSpPr>
        <p:spPr>
          <a:xfrm>
            <a:off x="-385468" y="381000"/>
            <a:ext cx="4648200" cy="523220"/>
          </a:xfrm>
          <a:prstGeom prst="rect">
            <a:avLst/>
          </a:prstGeom>
          <a:noFill/>
        </p:spPr>
        <p:txBody>
          <a:bodyPr wrap="square" rtlCol="0">
            <a:spAutoFit/>
          </a:bodyPr>
          <a:lstStyle/>
          <a:p>
            <a:pPr algn="ctr"/>
            <a:r>
              <a:rPr lang="en-US" sz="2800" b="1" dirty="0">
                <a:solidFill>
                  <a:schemeClr val="bg1"/>
                </a:solidFill>
              </a:rPr>
              <a:t>Biological Nutrients</a:t>
            </a:r>
          </a:p>
        </p:txBody>
      </p:sp>
    </p:spTree>
    <p:extLst>
      <p:ext uri="{BB962C8B-B14F-4D97-AF65-F5344CB8AC3E}">
        <p14:creationId xmlns:p14="http://schemas.microsoft.com/office/powerpoint/2010/main" val="2331505197"/>
      </p:ext>
    </p:extLst>
  </p:cSld>
  <p:clrMapOvr>
    <a:masterClrMapping/>
  </p:clrMapOvr>
  <p:transition spd="slow">
    <p:wipe dir="d"/>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400" y="609600"/>
            <a:ext cx="4114800" cy="3640015"/>
          </a:xfrm>
          <a:prstGeom prst="rect">
            <a:avLst/>
          </a:prstGeom>
        </p:spPr>
      </p:pic>
      <p:pic>
        <p:nvPicPr>
          <p:cNvPr id="8" name="Picture 7"/>
          <p:cNvPicPr>
            <a:picLocks noChangeAspect="1"/>
          </p:cNvPicPr>
          <p:nvPr/>
        </p:nvPicPr>
        <p:blipFill>
          <a:blip r:embed="rId4"/>
          <a:stretch>
            <a:fillRect/>
          </a:stretch>
        </p:blipFill>
        <p:spPr>
          <a:xfrm>
            <a:off x="4648200" y="609600"/>
            <a:ext cx="4267200" cy="3692770"/>
          </a:xfrm>
          <a:prstGeom prst="rect">
            <a:avLst/>
          </a:prstGeom>
        </p:spPr>
      </p:pic>
      <p:sp>
        <p:nvSpPr>
          <p:cNvPr id="2" name="TextBox 1">
            <a:extLst>
              <a:ext uri="{FF2B5EF4-FFF2-40B4-BE49-F238E27FC236}">
                <a16:creationId xmlns:a16="http://schemas.microsoft.com/office/drawing/2014/main" id="{5F16B3A3-509C-6747-B1C7-F4F8F9C3321D}"/>
              </a:ext>
            </a:extLst>
          </p:cNvPr>
          <p:cNvSpPr txBox="1"/>
          <p:nvPr/>
        </p:nvSpPr>
        <p:spPr>
          <a:xfrm>
            <a:off x="2089264" y="5257800"/>
            <a:ext cx="4355872" cy="461665"/>
          </a:xfrm>
          <a:prstGeom prst="rect">
            <a:avLst/>
          </a:prstGeom>
          <a:noFill/>
        </p:spPr>
        <p:txBody>
          <a:bodyPr wrap="none" rtlCol="0">
            <a:spAutoFit/>
          </a:bodyPr>
          <a:lstStyle/>
          <a:p>
            <a:r>
              <a:rPr lang="en-US" sz="2400" dirty="0"/>
              <a:t>1 </a:t>
            </a:r>
            <a:r>
              <a:rPr lang="en-US" sz="2400" dirty="0" err="1"/>
              <a:t>tonne</a:t>
            </a:r>
            <a:r>
              <a:rPr lang="en-US" sz="2400" dirty="0"/>
              <a:t> silk = 9 </a:t>
            </a:r>
            <a:r>
              <a:rPr lang="en-US" sz="2400" dirty="0" err="1"/>
              <a:t>tonnes</a:t>
            </a:r>
            <a:r>
              <a:rPr lang="en-US" sz="2400" dirty="0"/>
              <a:t> of </a:t>
            </a:r>
            <a:r>
              <a:rPr lang="en-US" sz="2400" dirty="0" err="1"/>
              <a:t>fertlizer</a:t>
            </a:r>
            <a:endParaRPr lang="en-US" sz="2400" dirty="0"/>
          </a:p>
        </p:txBody>
      </p:sp>
    </p:spTree>
    <p:extLst>
      <p:ext uri="{BB962C8B-B14F-4D97-AF65-F5344CB8AC3E}">
        <p14:creationId xmlns:p14="http://schemas.microsoft.com/office/powerpoint/2010/main" val="3784854866"/>
      </p:ext>
    </p:extLst>
  </p:cSld>
  <p:clrMapOvr>
    <a:masterClrMapping/>
  </p:clrMapOvr>
  <p:transition spd="slow">
    <p:wipe dir="d"/>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ulberry silk to spider silk.png"/>
          <p:cNvPicPr>
            <a:picLocks noChangeAspect="1"/>
          </p:cNvPicPr>
          <p:nvPr/>
        </p:nvPicPr>
        <p:blipFill rotWithShape="1">
          <a:blip r:embed="rId3">
            <a:extLst>
              <a:ext uri="{28A0092B-C50C-407E-A947-70E740481C1C}">
                <a14:useLocalDpi xmlns:a14="http://schemas.microsoft.com/office/drawing/2010/main" val="0"/>
              </a:ext>
            </a:extLst>
          </a:blip>
          <a:srcRect l="12645" t="4424" r="12354" b="12993"/>
          <a:stretch/>
        </p:blipFill>
        <p:spPr>
          <a:xfrm>
            <a:off x="44824" y="0"/>
            <a:ext cx="9099176" cy="5661710"/>
          </a:xfrm>
          <a:prstGeom prst="rect">
            <a:avLst/>
          </a:prstGeom>
        </p:spPr>
      </p:pic>
      <p:sp>
        <p:nvSpPr>
          <p:cNvPr id="4" name="TextBox 3">
            <a:extLst>
              <a:ext uri="{FF2B5EF4-FFF2-40B4-BE49-F238E27FC236}">
                <a16:creationId xmlns:a16="http://schemas.microsoft.com/office/drawing/2014/main" id="{32AF3D3F-9549-7344-BE18-31AFFBFC9ACA}"/>
              </a:ext>
            </a:extLst>
          </p:cNvPr>
          <p:cNvSpPr txBox="1"/>
          <p:nvPr/>
        </p:nvSpPr>
        <p:spPr>
          <a:xfrm>
            <a:off x="44824" y="5661710"/>
            <a:ext cx="9099176" cy="1261884"/>
          </a:xfrm>
          <a:prstGeom prst="rect">
            <a:avLst/>
          </a:prstGeom>
          <a:noFill/>
        </p:spPr>
        <p:txBody>
          <a:bodyPr wrap="square" rtlCol="0">
            <a:spAutoFit/>
          </a:bodyPr>
          <a:lstStyle/>
          <a:p>
            <a:pPr algn="ctr"/>
            <a:r>
              <a:rPr lang="en-US" sz="2000" dirty="0"/>
              <a:t>Mulberry silk is converted to spider silk using only pressure and moisture controls </a:t>
            </a:r>
          </a:p>
          <a:p>
            <a:pPr algn="ctr"/>
            <a:r>
              <a:rPr lang="en-US" sz="2000" dirty="0"/>
              <a:t>just like the spider does. </a:t>
            </a:r>
            <a:br>
              <a:rPr lang="en-US" sz="2000" dirty="0"/>
            </a:br>
            <a:br>
              <a:rPr lang="en-US" sz="2000" dirty="0"/>
            </a:br>
            <a:r>
              <a:rPr lang="en-US" sz="1600" dirty="0"/>
              <a:t>Photo: Courtesy of Oxford Biomaterials (UK)</a:t>
            </a:r>
          </a:p>
        </p:txBody>
      </p:sp>
    </p:spTree>
    <p:extLst>
      <p:ext uri="{BB962C8B-B14F-4D97-AF65-F5344CB8AC3E}">
        <p14:creationId xmlns:p14="http://schemas.microsoft.com/office/powerpoint/2010/main" val="1140883608"/>
      </p:ext>
    </p:extLst>
  </p:cSld>
  <p:clrMapOvr>
    <a:masterClrMapping/>
  </p:clrMapOvr>
  <p:transition spd="slow">
    <p:wipe dir="d"/>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trong as sil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227"/>
            <a:ext cx="9144000" cy="6916227"/>
          </a:xfrm>
          <a:prstGeom prst="rect">
            <a:avLst/>
          </a:prstGeom>
        </p:spPr>
      </p:pic>
    </p:spTree>
    <p:extLst>
      <p:ext uri="{BB962C8B-B14F-4D97-AF65-F5344CB8AC3E}">
        <p14:creationId xmlns:p14="http://schemas.microsoft.com/office/powerpoint/2010/main" val="2017402472"/>
      </p:ext>
    </p:extLst>
  </p:cSld>
  <p:clrMapOvr>
    <a:masterClrMapping/>
  </p:clrMapOvr>
  <p:transition spd="slow">
    <p:wipe dir="d"/>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5436" y="0"/>
            <a:ext cx="6893436" cy="5410200"/>
          </a:xfrm>
          <a:prstGeom prst="rect">
            <a:avLst/>
          </a:prstGeom>
        </p:spPr>
      </p:pic>
      <p:sp>
        <p:nvSpPr>
          <p:cNvPr id="4" name="TextBox 3"/>
          <p:cNvSpPr txBox="1"/>
          <p:nvPr/>
        </p:nvSpPr>
        <p:spPr>
          <a:xfrm>
            <a:off x="170329" y="5816693"/>
            <a:ext cx="7086600" cy="646331"/>
          </a:xfrm>
          <a:prstGeom prst="rect">
            <a:avLst/>
          </a:prstGeom>
          <a:noFill/>
        </p:spPr>
        <p:txBody>
          <a:bodyPr wrap="square" rtlCol="0">
            <a:spAutoFit/>
          </a:bodyPr>
          <a:lstStyle/>
          <a:p>
            <a:r>
              <a:rPr lang="en-US" dirty="0"/>
              <a:t>The world market for biocompatible devices already </a:t>
            </a:r>
            <a:r>
              <a:rPr lang="en-US" dirty="0" err="1"/>
              <a:t>approx</a:t>
            </a:r>
            <a:r>
              <a:rPr lang="en-US" dirty="0"/>
              <a:t> $20b annually with a growth rate of 10%.</a:t>
            </a:r>
          </a:p>
        </p:txBody>
      </p:sp>
      <p:sp>
        <p:nvSpPr>
          <p:cNvPr id="5" name="TextBox 4"/>
          <p:cNvSpPr txBox="1"/>
          <p:nvPr/>
        </p:nvSpPr>
        <p:spPr>
          <a:xfrm>
            <a:off x="7366" y="15111"/>
            <a:ext cx="7162800" cy="646331"/>
          </a:xfrm>
          <a:prstGeom prst="rect">
            <a:avLst/>
          </a:prstGeom>
          <a:noFill/>
        </p:spPr>
        <p:txBody>
          <a:bodyPr wrap="square" rtlCol="0">
            <a:spAutoFit/>
          </a:bodyPr>
          <a:lstStyle/>
          <a:p>
            <a:r>
              <a:rPr lang="en-US">
                <a:solidFill>
                  <a:schemeClr val="bg1"/>
                </a:solidFill>
              </a:rPr>
              <a:t>Source: Voice of Russia, </a:t>
            </a:r>
            <a:r>
              <a:rPr lang="en-US" err="1">
                <a:solidFill>
                  <a:schemeClr val="bg1"/>
                </a:solidFill>
              </a:rPr>
              <a:t>News.cnet.com</a:t>
            </a:r>
            <a:endParaRPr lang="en-US">
              <a:solidFill>
                <a:schemeClr val="bg1"/>
              </a:solidFill>
            </a:endParaRPr>
          </a:p>
          <a:p>
            <a:r>
              <a:rPr lang="en-US">
                <a:solidFill>
                  <a:schemeClr val="bg1"/>
                </a:solidFill>
              </a:rPr>
              <a:t>Photo: RIA </a:t>
            </a:r>
            <a:r>
              <a:rPr lang="en-US" err="1">
                <a:solidFill>
                  <a:schemeClr val="bg1"/>
                </a:solidFill>
              </a:rPr>
              <a:t>Novosti</a:t>
            </a:r>
            <a:r>
              <a:rPr lang="en-US">
                <a:solidFill>
                  <a:schemeClr val="bg1"/>
                </a:solidFill>
              </a:rPr>
              <a:t> </a:t>
            </a:r>
          </a:p>
        </p:txBody>
      </p:sp>
      <p:pic>
        <p:nvPicPr>
          <p:cNvPr id="6" name="Picture 5"/>
          <p:cNvPicPr>
            <a:picLocks noChangeAspect="1"/>
          </p:cNvPicPr>
          <p:nvPr/>
        </p:nvPicPr>
        <p:blipFill rotWithShape="1">
          <a:blip r:embed="rId4"/>
          <a:srcRect r="58107"/>
          <a:stretch/>
        </p:blipFill>
        <p:spPr>
          <a:xfrm>
            <a:off x="6994292" y="152400"/>
            <a:ext cx="2129004" cy="3742207"/>
          </a:xfrm>
          <a:prstGeom prst="rect">
            <a:avLst/>
          </a:prstGeom>
        </p:spPr>
      </p:pic>
      <p:pic>
        <p:nvPicPr>
          <p:cNvPr id="7" name="Picture 6"/>
          <p:cNvPicPr/>
          <p:nvPr/>
        </p:nvPicPr>
        <p:blipFill rotWithShape="1">
          <a:blip r:embed="rId4"/>
          <a:srcRect l="42989" t="35024" r="15413" b="27770"/>
          <a:stretch/>
        </p:blipFill>
        <p:spPr bwMode="auto">
          <a:xfrm>
            <a:off x="7010400" y="3962400"/>
            <a:ext cx="1960880" cy="1391285"/>
          </a:xfrm>
          <a:prstGeom prst="rect">
            <a:avLst/>
          </a:prstGeom>
          <a:ln>
            <a:noFill/>
          </a:ln>
          <a:extLst>
            <a:ext uri="{53640926-AAD7-44d8-BBD7-CCE9431645EC}">
              <a14:shadowObscured xmlns="" xmlns:a14="http://schemas.microsoft.com/office/drawing/2010/main"/>
            </a:ext>
          </a:extLst>
        </p:spPr>
      </p:pic>
      <p:pic>
        <p:nvPicPr>
          <p:cNvPr id="8" name="Picture 7"/>
          <p:cNvPicPr>
            <a:picLocks noChangeAspect="1"/>
          </p:cNvPicPr>
          <p:nvPr/>
        </p:nvPicPr>
        <p:blipFill>
          <a:blip r:embed="rId5"/>
          <a:stretch>
            <a:fillRect/>
          </a:stretch>
        </p:blipFill>
        <p:spPr>
          <a:xfrm>
            <a:off x="7239000" y="5257800"/>
            <a:ext cx="1600200" cy="1764118"/>
          </a:xfrm>
          <a:prstGeom prst="rect">
            <a:avLst/>
          </a:prstGeom>
        </p:spPr>
      </p:pic>
    </p:spTree>
    <p:extLst>
      <p:ext uri="{BB962C8B-B14F-4D97-AF65-F5344CB8AC3E}">
        <p14:creationId xmlns:p14="http://schemas.microsoft.com/office/powerpoint/2010/main" val="1699907298"/>
      </p:ext>
    </p:extLst>
  </p:cSld>
  <p:clrMapOvr>
    <a:masterClrMapping/>
  </p:clrMapOvr>
  <p:transition spd="slow">
    <p:wipe dir="d"/>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3886200" y="1524000"/>
            <a:ext cx="6172200" cy="5105400"/>
          </a:xfrm>
          <a:prstGeom prst="rect">
            <a:avLst/>
          </a:prstGeom>
          <a:noFill/>
        </p:spPr>
        <p:txBody>
          <a:bodyPr wrap="square" rtlCol="0">
            <a:noAutofit/>
          </a:bodyPr>
          <a:lstStyle/>
          <a:p>
            <a:pPr>
              <a:lnSpc>
                <a:spcPct val="150000"/>
              </a:lnSpc>
            </a:pPr>
            <a:endParaRPr lang="en-AU" sz="2000"/>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00" y="-533400"/>
            <a:ext cx="7765662" cy="16476125"/>
          </a:xfrm>
          <a:prstGeom prst="rect">
            <a:avLst/>
          </a:prstGeom>
        </p:spPr>
      </p:pic>
      <p:sp>
        <p:nvSpPr>
          <p:cNvPr id="4" name="Title 1"/>
          <p:cNvSpPr txBox="1">
            <a:spLocks/>
          </p:cNvSpPr>
          <p:nvPr/>
        </p:nvSpPr>
        <p:spPr>
          <a:xfrm>
            <a:off x="3962400" y="3200400"/>
            <a:ext cx="4876800" cy="1143000"/>
          </a:xfrm>
          <a:prstGeom prst="rect">
            <a:avLst/>
          </a:prstGeom>
        </p:spPr>
        <p:txBody>
          <a:bodyPr>
            <a:noAutofit/>
          </a:bodyPr>
          <a:lstStyle>
            <a:lvl1pPr algn="l" defTabSz="914400" rtl="0" eaLnBrk="1" latinLnBrk="0" hangingPunct="1">
              <a:spcBef>
                <a:spcPct val="0"/>
              </a:spcBef>
              <a:buNone/>
              <a:defRPr lang="en-US" sz="4400" kern="1200" dirty="0" smtClean="0">
                <a:solidFill>
                  <a:schemeClr val="tx1"/>
                </a:solidFill>
                <a:latin typeface="+mj-lt"/>
                <a:ea typeface="+mj-ea"/>
                <a:cs typeface="+mj-cs"/>
              </a:defRPr>
            </a:lvl1pPr>
          </a:lstStyle>
          <a:p>
            <a:r>
              <a:rPr lang="en-AU" sz="7200" b="1">
                <a:solidFill>
                  <a:srgbClr val="009ED6"/>
                </a:solidFill>
              </a:rPr>
              <a:t>Exercise</a:t>
            </a:r>
          </a:p>
        </p:txBody>
      </p:sp>
    </p:spTree>
    <p:extLst>
      <p:ext uri="{BB962C8B-B14F-4D97-AF65-F5344CB8AC3E}">
        <p14:creationId xmlns:p14="http://schemas.microsoft.com/office/powerpoint/2010/main" val="3198454584"/>
      </p:ext>
    </p:extLst>
  </p:cSld>
  <p:clrMapOvr>
    <a:masterClrMapping/>
  </p:clrMapOvr>
  <p:transition spd="slow">
    <p:push/>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FEB2A1-A709-D84A-9070-98989A1E6B72}"/>
              </a:ext>
            </a:extLst>
          </p:cNvPr>
          <p:cNvSpPr>
            <a:spLocks noGrp="1"/>
          </p:cNvSpPr>
          <p:nvPr>
            <p:ph type="title"/>
          </p:nvPr>
        </p:nvSpPr>
        <p:spPr>
          <a:xfrm>
            <a:off x="762000" y="609600"/>
            <a:ext cx="8077200" cy="1143000"/>
          </a:xfrm>
        </p:spPr>
        <p:txBody>
          <a:bodyPr>
            <a:noAutofit/>
          </a:bodyPr>
          <a:lstStyle/>
          <a:p>
            <a:r>
              <a:rPr lang="en-US" sz="2800" dirty="0"/>
              <a:t>Group One - Local community working in </a:t>
            </a:r>
            <a:r>
              <a:rPr lang="en-US" sz="2800" b="1" dirty="0"/>
              <a:t>clusters</a:t>
            </a:r>
            <a:r>
              <a:rPr lang="en-US" sz="2800" dirty="0"/>
              <a:t> to achieve zero waste, economic diversity, job creation, happiness and well being.</a:t>
            </a:r>
            <a:br>
              <a:rPr lang="en-US" sz="2800" dirty="0"/>
            </a:br>
            <a:endParaRPr lang="en-US" sz="2800" dirty="0"/>
          </a:p>
        </p:txBody>
      </p:sp>
      <p:sp>
        <p:nvSpPr>
          <p:cNvPr id="7" name="Content Placeholder 6">
            <a:extLst>
              <a:ext uri="{FF2B5EF4-FFF2-40B4-BE49-F238E27FC236}">
                <a16:creationId xmlns:a16="http://schemas.microsoft.com/office/drawing/2014/main" id="{166B4CF4-2860-3F41-B0DF-43C32BA2102F}"/>
              </a:ext>
            </a:extLst>
          </p:cNvPr>
          <p:cNvSpPr>
            <a:spLocks noGrp="1"/>
          </p:cNvSpPr>
          <p:nvPr>
            <p:ph sz="half" idx="1"/>
          </p:nvPr>
        </p:nvSpPr>
        <p:spPr>
          <a:xfrm>
            <a:off x="533400" y="2133600"/>
            <a:ext cx="4038600" cy="4525963"/>
          </a:xfrm>
        </p:spPr>
        <p:txBody>
          <a:bodyPr/>
          <a:lstStyle/>
          <a:p>
            <a:pPr marL="514350" indent="-514350">
              <a:lnSpc>
                <a:spcPct val="150000"/>
              </a:lnSpc>
              <a:buFont typeface="+mj-lt"/>
              <a:buAutoNum type="arabicPeriod"/>
            </a:pPr>
            <a:r>
              <a:rPr lang="en-US" dirty="0"/>
              <a:t>Builder</a:t>
            </a:r>
          </a:p>
          <a:p>
            <a:pPr marL="514350" indent="-514350">
              <a:lnSpc>
                <a:spcPct val="150000"/>
              </a:lnSpc>
              <a:buFont typeface="+mj-lt"/>
              <a:buAutoNum type="arabicPeriod"/>
            </a:pPr>
            <a:r>
              <a:rPr lang="en-US" dirty="0"/>
              <a:t>Upholster</a:t>
            </a:r>
          </a:p>
          <a:p>
            <a:pPr marL="514350" indent="-514350">
              <a:lnSpc>
                <a:spcPct val="150000"/>
              </a:lnSpc>
              <a:buFont typeface="+mj-lt"/>
              <a:buAutoNum type="arabicPeriod"/>
            </a:pPr>
            <a:r>
              <a:rPr lang="en-US" dirty="0"/>
              <a:t>Apple &amp; pear orchid</a:t>
            </a:r>
          </a:p>
          <a:p>
            <a:pPr marL="514350" indent="-514350">
              <a:lnSpc>
                <a:spcPct val="150000"/>
              </a:lnSpc>
              <a:buFont typeface="+mj-lt"/>
              <a:buAutoNum type="arabicPeriod"/>
            </a:pPr>
            <a:r>
              <a:rPr lang="en-US" dirty="0"/>
              <a:t>Cottage industry hub</a:t>
            </a:r>
          </a:p>
          <a:p>
            <a:pPr marL="514350" indent="-514350">
              <a:lnSpc>
                <a:spcPct val="150000"/>
              </a:lnSpc>
              <a:buFont typeface="+mj-lt"/>
              <a:buAutoNum type="arabicPeriod"/>
            </a:pPr>
            <a:r>
              <a:rPr lang="en-US" dirty="0"/>
              <a:t>Childcare </a:t>
            </a:r>
            <a:r>
              <a:rPr lang="en-US" dirty="0" err="1"/>
              <a:t>centre</a:t>
            </a:r>
            <a:endParaRPr lang="en-US" dirty="0"/>
          </a:p>
        </p:txBody>
      </p:sp>
      <p:sp>
        <p:nvSpPr>
          <p:cNvPr id="8" name="Content Placeholder 7">
            <a:extLst>
              <a:ext uri="{FF2B5EF4-FFF2-40B4-BE49-F238E27FC236}">
                <a16:creationId xmlns:a16="http://schemas.microsoft.com/office/drawing/2014/main" id="{7BB7646E-72A4-E44C-94B9-657443B2AB7D}"/>
              </a:ext>
            </a:extLst>
          </p:cNvPr>
          <p:cNvSpPr>
            <a:spLocks noGrp="1"/>
          </p:cNvSpPr>
          <p:nvPr>
            <p:ph sz="half" idx="2"/>
          </p:nvPr>
        </p:nvSpPr>
        <p:spPr>
          <a:xfrm>
            <a:off x="4800600" y="2149415"/>
            <a:ext cx="4343400" cy="4525963"/>
          </a:xfrm>
        </p:spPr>
        <p:txBody>
          <a:bodyPr/>
          <a:lstStyle/>
          <a:p>
            <a:pPr marL="0" indent="0">
              <a:lnSpc>
                <a:spcPct val="150000"/>
              </a:lnSpc>
              <a:buNone/>
            </a:pPr>
            <a:r>
              <a:rPr lang="en-US" dirty="0"/>
              <a:t>6.  Botanic gardens/nursery</a:t>
            </a:r>
          </a:p>
          <a:p>
            <a:pPr marL="0" indent="0">
              <a:lnSpc>
                <a:spcPct val="150000"/>
              </a:lnSpc>
              <a:buNone/>
            </a:pPr>
            <a:r>
              <a:rPr lang="en-US" dirty="0"/>
              <a:t>7.  Café restaurant</a:t>
            </a:r>
          </a:p>
          <a:p>
            <a:pPr marL="0" indent="0">
              <a:lnSpc>
                <a:spcPct val="150000"/>
              </a:lnSpc>
              <a:buNone/>
            </a:pPr>
            <a:r>
              <a:rPr lang="en-US" dirty="0"/>
              <a:t>8.  School</a:t>
            </a:r>
          </a:p>
          <a:p>
            <a:pPr marL="514350" indent="-514350">
              <a:lnSpc>
                <a:spcPct val="150000"/>
              </a:lnSpc>
              <a:buAutoNum type="arabicPeriod" startAt="9"/>
            </a:pPr>
            <a:r>
              <a:rPr lang="en-US" dirty="0" err="1"/>
              <a:t>Menshed</a:t>
            </a:r>
            <a:endParaRPr lang="en-US" dirty="0"/>
          </a:p>
          <a:p>
            <a:pPr marL="514350" indent="-514350">
              <a:lnSpc>
                <a:spcPct val="150000"/>
              </a:lnSpc>
              <a:buAutoNum type="arabicPeriod" startAt="9"/>
            </a:pPr>
            <a:r>
              <a:rPr lang="en-US" dirty="0"/>
              <a:t>Retirement village /nursing home</a:t>
            </a:r>
          </a:p>
        </p:txBody>
      </p:sp>
    </p:spTree>
    <p:extLst>
      <p:ext uri="{BB962C8B-B14F-4D97-AF65-F5344CB8AC3E}">
        <p14:creationId xmlns:p14="http://schemas.microsoft.com/office/powerpoint/2010/main" val="2531070161"/>
      </p:ext>
    </p:extLst>
  </p:cSld>
  <p:clrMapOvr>
    <a:masterClrMapping/>
  </p:clrMapOvr>
  <p:transition spd="slow">
    <p:wipe dir="d"/>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810000" y="1066800"/>
            <a:ext cx="4572000" cy="4708981"/>
          </a:xfrm>
          <a:prstGeom prst="rect">
            <a:avLst/>
          </a:prstGeom>
          <a:noFill/>
        </p:spPr>
        <p:txBody>
          <a:bodyPr wrap="square" rtlCol="0">
            <a:spAutoFit/>
          </a:bodyPr>
          <a:lstStyle/>
          <a:p>
            <a:pPr marL="285750" indent="-285750">
              <a:buFont typeface="Wingdings" charset="2"/>
              <a:buChar char="ü"/>
            </a:pPr>
            <a:r>
              <a:rPr lang="en-US" sz="2000" dirty="0"/>
              <a:t>Belief</a:t>
            </a:r>
            <a:r>
              <a:rPr lang="en-US" sz="2000" b="1" dirty="0"/>
              <a:t> we have a design problem </a:t>
            </a:r>
            <a:r>
              <a:rPr lang="en-US" sz="2000" dirty="0"/>
              <a:t>rather than a waste or pollution problem.</a:t>
            </a:r>
            <a:br>
              <a:rPr lang="en-US" sz="2000" dirty="0"/>
            </a:br>
            <a:endParaRPr lang="en-US" sz="2000" dirty="0"/>
          </a:p>
          <a:p>
            <a:pPr marL="285750" indent="-285750">
              <a:buFont typeface="Wingdings" charset="2"/>
              <a:buChar char="ü"/>
            </a:pPr>
            <a:r>
              <a:rPr lang="en-US" sz="2000" dirty="0"/>
              <a:t>Focus on re-use, recycling, up-cycling, closed loop systems – innovation inspired by nature.</a:t>
            </a:r>
          </a:p>
          <a:p>
            <a:endParaRPr lang="en-US" sz="2000" dirty="0"/>
          </a:p>
          <a:p>
            <a:pPr marL="285750" indent="-285750">
              <a:buFont typeface="Wingdings" charset="2"/>
              <a:buChar char="ü"/>
            </a:pPr>
            <a:r>
              <a:rPr lang="en-US" sz="2000" dirty="0"/>
              <a:t>Incorporates purpose economy that focuses  on values and purpose in business – and share economy in that we don’t need to own all our assets.</a:t>
            </a:r>
          </a:p>
          <a:p>
            <a:endParaRPr lang="en-US" sz="2000" dirty="0"/>
          </a:p>
          <a:p>
            <a:pPr marL="285750" indent="-285750">
              <a:buFont typeface="Wingdings" charset="2"/>
              <a:buChar char="ü"/>
            </a:pPr>
            <a:r>
              <a:rPr lang="en-US" sz="2000" dirty="0"/>
              <a:t>Shifting to new economy  where the world moves from heavy industry to innovative new designs &amp; biomimicry.</a:t>
            </a:r>
          </a:p>
        </p:txBody>
      </p:sp>
      <p:pic>
        <p:nvPicPr>
          <p:cNvPr id="4" name="Picture 3" descr="Blue on Gree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3048"/>
            <a:ext cx="1688592" cy="6854952"/>
          </a:xfrm>
          <a:prstGeom prst="rect">
            <a:avLst/>
          </a:prstGeom>
        </p:spPr>
      </p:pic>
    </p:spTree>
    <p:extLst>
      <p:ext uri="{BB962C8B-B14F-4D97-AF65-F5344CB8AC3E}">
        <p14:creationId xmlns:p14="http://schemas.microsoft.com/office/powerpoint/2010/main" val="2025007982"/>
      </p:ext>
    </p:extLst>
  </p:cSld>
  <p:clrMapOvr>
    <a:masterClrMapping/>
  </p:clrMapOvr>
  <p:transition spd="slow">
    <p:wipe dir="d"/>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FEB2A1-A709-D84A-9070-98989A1E6B72}"/>
              </a:ext>
            </a:extLst>
          </p:cNvPr>
          <p:cNvSpPr>
            <a:spLocks noGrp="1"/>
          </p:cNvSpPr>
          <p:nvPr>
            <p:ph type="title" idx="4294967295"/>
          </p:nvPr>
        </p:nvSpPr>
        <p:spPr>
          <a:xfrm>
            <a:off x="0" y="0"/>
            <a:ext cx="9144000" cy="1905000"/>
          </a:xfrm>
          <a:solidFill>
            <a:schemeClr val="bg1"/>
          </a:solidFill>
        </p:spPr>
        <p:txBody>
          <a:bodyPr>
            <a:noAutofit/>
          </a:bodyPr>
          <a:lstStyle/>
          <a:p>
            <a:r>
              <a:rPr lang="en-US" sz="2800" dirty="0"/>
              <a:t>     </a:t>
            </a:r>
            <a:br>
              <a:rPr lang="en-US" sz="800" dirty="0"/>
            </a:br>
            <a:r>
              <a:rPr lang="en-US" sz="800" dirty="0"/>
              <a:t>                  </a:t>
            </a:r>
            <a:r>
              <a:rPr lang="en-US" sz="2800" dirty="0"/>
              <a:t>Group Two – Island business community working in     </a:t>
            </a:r>
            <a:br>
              <a:rPr lang="en-US" sz="2800" dirty="0"/>
            </a:br>
            <a:r>
              <a:rPr lang="en-US" sz="2800" dirty="0"/>
              <a:t>     clusters to achieve energy security, zero waste, economic </a:t>
            </a:r>
            <a:br>
              <a:rPr lang="en-US" sz="2800" dirty="0"/>
            </a:br>
            <a:r>
              <a:rPr lang="en-US" sz="2800" dirty="0"/>
              <a:t>     diversity, job creation, happiness and well being.</a:t>
            </a:r>
            <a:br>
              <a:rPr lang="en-US" sz="2800" dirty="0"/>
            </a:br>
            <a:endParaRPr lang="en-US" sz="2800" dirty="0"/>
          </a:p>
        </p:txBody>
      </p:sp>
      <p:sp>
        <p:nvSpPr>
          <p:cNvPr id="7" name="Content Placeholder 6">
            <a:extLst>
              <a:ext uri="{FF2B5EF4-FFF2-40B4-BE49-F238E27FC236}">
                <a16:creationId xmlns:a16="http://schemas.microsoft.com/office/drawing/2014/main" id="{166B4CF4-2860-3F41-B0DF-43C32BA2102F}"/>
              </a:ext>
            </a:extLst>
          </p:cNvPr>
          <p:cNvSpPr>
            <a:spLocks noGrp="1"/>
          </p:cNvSpPr>
          <p:nvPr>
            <p:ph sz="half" idx="4294967295"/>
          </p:nvPr>
        </p:nvSpPr>
        <p:spPr>
          <a:xfrm>
            <a:off x="8964" y="1905001"/>
            <a:ext cx="4616823" cy="4953000"/>
          </a:xfrm>
          <a:ln>
            <a:noFill/>
          </a:ln>
        </p:spPr>
        <p:style>
          <a:lnRef idx="2">
            <a:schemeClr val="accent5"/>
          </a:lnRef>
          <a:fillRef idx="1">
            <a:schemeClr val="lt1"/>
          </a:fillRef>
          <a:effectRef idx="0">
            <a:schemeClr val="accent5"/>
          </a:effectRef>
          <a:fontRef idx="minor">
            <a:schemeClr val="dk1"/>
          </a:fontRef>
        </p:style>
        <p:txBody>
          <a:bodyPr/>
          <a:lstStyle/>
          <a:p>
            <a:pPr marL="514350" indent="-514350">
              <a:lnSpc>
                <a:spcPct val="150000"/>
              </a:lnSpc>
              <a:buFont typeface="+mj-lt"/>
              <a:buAutoNum type="arabicPeriod"/>
            </a:pPr>
            <a:r>
              <a:rPr lang="en-US" dirty="0"/>
              <a:t>Goat Farmer</a:t>
            </a:r>
          </a:p>
          <a:p>
            <a:pPr marL="514350" indent="-514350">
              <a:lnSpc>
                <a:spcPct val="150000"/>
              </a:lnSpc>
              <a:buFont typeface="+mj-lt"/>
              <a:buAutoNum type="arabicPeriod"/>
            </a:pPr>
            <a:r>
              <a:rPr lang="en-US" dirty="0"/>
              <a:t>Grocery story owner</a:t>
            </a:r>
          </a:p>
          <a:p>
            <a:pPr marL="514350" indent="-514350">
              <a:lnSpc>
                <a:spcPct val="150000"/>
              </a:lnSpc>
              <a:buFont typeface="+mj-lt"/>
              <a:buAutoNum type="arabicPeriod"/>
            </a:pPr>
            <a:r>
              <a:rPr lang="en-US" dirty="0"/>
              <a:t>Fruit Grower</a:t>
            </a:r>
          </a:p>
          <a:p>
            <a:pPr marL="514350" indent="-514350">
              <a:lnSpc>
                <a:spcPct val="150000"/>
              </a:lnSpc>
              <a:buFont typeface="+mj-lt"/>
              <a:buAutoNum type="arabicPeriod"/>
            </a:pPr>
            <a:r>
              <a:rPr lang="en-US" dirty="0"/>
              <a:t>Fisherman</a:t>
            </a:r>
          </a:p>
          <a:p>
            <a:pPr marL="514350" indent="-514350">
              <a:lnSpc>
                <a:spcPct val="150000"/>
              </a:lnSpc>
              <a:buFont typeface="+mj-lt"/>
              <a:buAutoNum type="arabicPeriod"/>
            </a:pPr>
            <a:r>
              <a:rPr lang="en-US" dirty="0"/>
              <a:t>Water Company</a:t>
            </a:r>
          </a:p>
        </p:txBody>
      </p:sp>
      <p:sp>
        <p:nvSpPr>
          <p:cNvPr id="8" name="Content Placeholder 7">
            <a:extLst>
              <a:ext uri="{FF2B5EF4-FFF2-40B4-BE49-F238E27FC236}">
                <a16:creationId xmlns:a16="http://schemas.microsoft.com/office/drawing/2014/main" id="{7BB7646E-72A4-E44C-94B9-657443B2AB7D}"/>
              </a:ext>
            </a:extLst>
          </p:cNvPr>
          <p:cNvSpPr>
            <a:spLocks noGrp="1"/>
          </p:cNvSpPr>
          <p:nvPr>
            <p:ph sz="half" idx="4294967295"/>
          </p:nvPr>
        </p:nvSpPr>
        <p:spPr>
          <a:xfrm>
            <a:off x="4625787" y="1905001"/>
            <a:ext cx="4518213" cy="4952999"/>
          </a:xfrm>
          <a:solidFill>
            <a:schemeClr val="bg1"/>
          </a:solidFill>
        </p:spPr>
        <p:txBody>
          <a:bodyPr/>
          <a:lstStyle/>
          <a:p>
            <a:pPr marL="0" indent="0">
              <a:lnSpc>
                <a:spcPct val="150000"/>
              </a:lnSpc>
              <a:buNone/>
            </a:pPr>
            <a:r>
              <a:rPr lang="en-US" dirty="0"/>
              <a:t>6.  Local Economic     </a:t>
            </a:r>
            <a:br>
              <a:rPr lang="en-US" dirty="0"/>
            </a:br>
            <a:r>
              <a:rPr lang="en-US" dirty="0"/>
              <a:t>     Development Officer </a:t>
            </a:r>
          </a:p>
          <a:p>
            <a:pPr marL="0" indent="0">
              <a:lnSpc>
                <a:spcPct val="150000"/>
              </a:lnSpc>
              <a:buNone/>
            </a:pPr>
            <a:r>
              <a:rPr lang="en-US" dirty="0"/>
              <a:t>7.  Café restaurant</a:t>
            </a:r>
          </a:p>
          <a:p>
            <a:pPr marL="0" indent="0">
              <a:lnSpc>
                <a:spcPct val="150000"/>
              </a:lnSpc>
              <a:buNone/>
            </a:pPr>
            <a:r>
              <a:rPr lang="en-US" dirty="0"/>
              <a:t>8.  Tourism Operator</a:t>
            </a:r>
          </a:p>
          <a:p>
            <a:pPr marL="514350" indent="-514350">
              <a:lnSpc>
                <a:spcPct val="150000"/>
              </a:lnSpc>
              <a:buAutoNum type="arabicPeriod" startAt="9"/>
            </a:pPr>
            <a:r>
              <a:rPr lang="en-US" dirty="0"/>
              <a:t>Energy Company</a:t>
            </a:r>
          </a:p>
          <a:p>
            <a:pPr marL="514350" indent="-514350">
              <a:lnSpc>
                <a:spcPct val="150000"/>
              </a:lnSpc>
              <a:buAutoNum type="arabicPeriod" startAt="9"/>
            </a:pPr>
            <a:r>
              <a:rPr lang="en-US" dirty="0"/>
              <a:t>Waste Manager</a:t>
            </a:r>
          </a:p>
        </p:txBody>
      </p:sp>
    </p:spTree>
    <p:extLst>
      <p:ext uri="{BB962C8B-B14F-4D97-AF65-F5344CB8AC3E}">
        <p14:creationId xmlns:p14="http://schemas.microsoft.com/office/powerpoint/2010/main" val="3227513300"/>
      </p:ext>
    </p:extLst>
  </p:cSld>
  <p:clrMapOvr>
    <a:masterClrMapping/>
  </p:clrMapOvr>
  <p:transition spd="slow">
    <p:wipe dir="d"/>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ím 1"/>
          <p:cNvSpPr>
            <a:spLocks noGrp="1"/>
          </p:cNvSpPr>
          <p:nvPr>
            <p:ph type="ctrTitle" idx="4294967295"/>
          </p:nvPr>
        </p:nvSpPr>
        <p:spPr>
          <a:xfrm>
            <a:off x="0" y="188913"/>
            <a:ext cx="7772400" cy="1470025"/>
          </a:xfrm>
        </p:spPr>
        <p:txBody>
          <a:bodyPr/>
          <a:lstStyle/>
          <a:p>
            <a:pPr algn="l"/>
            <a:r>
              <a:rPr lang="hu-HU" b="1" err="1">
                <a:solidFill>
                  <a:schemeClr val="bg1"/>
                </a:solidFill>
              </a:rPr>
              <a:t>Case</a:t>
            </a:r>
            <a:r>
              <a:rPr lang="hu-HU" b="1">
                <a:solidFill>
                  <a:schemeClr val="bg1"/>
                </a:solidFill>
              </a:rPr>
              <a:t> </a:t>
            </a:r>
            <a:r>
              <a:rPr lang="hu-HU" b="1" err="1">
                <a:solidFill>
                  <a:schemeClr val="bg1"/>
                </a:solidFill>
              </a:rPr>
              <a:t>study</a:t>
            </a:r>
            <a:r>
              <a:rPr lang="hu-HU" b="1">
                <a:solidFill>
                  <a:schemeClr val="bg1"/>
                </a:solidFill>
              </a:rPr>
              <a:t>:</a:t>
            </a:r>
            <a:br>
              <a:rPr lang="hu-HU" b="1">
                <a:solidFill>
                  <a:schemeClr val="bg1"/>
                </a:solidFill>
              </a:rPr>
            </a:br>
            <a:r>
              <a:rPr lang="hu-HU" b="1">
                <a:solidFill>
                  <a:schemeClr val="bg1"/>
                </a:solidFill>
              </a:rPr>
              <a:t>El </a:t>
            </a:r>
            <a:r>
              <a:rPr lang="hu-HU" b="1" err="1">
                <a:solidFill>
                  <a:schemeClr val="bg1"/>
                </a:solidFill>
              </a:rPr>
              <a:t>Hierro</a:t>
            </a:r>
            <a:endParaRPr lang="hu-HU" b="1">
              <a:solidFill>
                <a:schemeClr val="bg1"/>
              </a:solidFill>
            </a:endParaRPr>
          </a:p>
        </p:txBody>
      </p:sp>
      <p:pic>
        <p:nvPicPr>
          <p:cNvPr id="4" name="Picture 3" descr="Basic Facts Island Sus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
            <a:ext cx="9144000" cy="6832315"/>
          </a:xfrm>
          <a:prstGeom prst="rect">
            <a:avLst/>
          </a:prstGeom>
        </p:spPr>
      </p:pic>
      <p:sp>
        <p:nvSpPr>
          <p:cNvPr id="3" name="TextBox 2"/>
          <p:cNvSpPr txBox="1"/>
          <p:nvPr/>
        </p:nvSpPr>
        <p:spPr>
          <a:xfrm>
            <a:off x="0" y="5715000"/>
            <a:ext cx="2819400" cy="369332"/>
          </a:xfrm>
          <a:prstGeom prst="rect">
            <a:avLst/>
          </a:prstGeom>
          <a:noFill/>
        </p:spPr>
        <p:txBody>
          <a:bodyPr wrap="square" rtlCol="0">
            <a:spAutoFit/>
          </a:bodyPr>
          <a:lstStyle/>
          <a:p>
            <a:endParaRPr lang="en-US"/>
          </a:p>
        </p:txBody>
      </p:sp>
      <p:sp>
        <p:nvSpPr>
          <p:cNvPr id="5" name="TextBox 4">
            <a:extLst>
              <a:ext uri="{FF2B5EF4-FFF2-40B4-BE49-F238E27FC236}">
                <a16:creationId xmlns:a16="http://schemas.microsoft.com/office/drawing/2014/main" id="{7F8950AD-903F-D24D-B7AF-6BA7341FBAB0}"/>
              </a:ext>
            </a:extLst>
          </p:cNvPr>
          <p:cNvSpPr txBox="1"/>
          <p:nvPr/>
        </p:nvSpPr>
        <p:spPr>
          <a:xfrm>
            <a:off x="0" y="5105400"/>
            <a:ext cx="2819400" cy="369332"/>
          </a:xfrm>
          <a:prstGeom prst="rect">
            <a:avLst/>
          </a:prstGeom>
          <a:noFill/>
        </p:spPr>
        <p:txBody>
          <a:bodyPr wrap="square" rtlCol="0">
            <a:spAutoFit/>
          </a:bodyPr>
          <a:lstStyle/>
          <a:p>
            <a:r>
              <a:rPr lang="en-US" dirty="0"/>
              <a:t>Group Two Activity</a:t>
            </a:r>
          </a:p>
        </p:txBody>
      </p:sp>
    </p:spTree>
    <p:extLst>
      <p:ext uri="{BB962C8B-B14F-4D97-AF65-F5344CB8AC3E}">
        <p14:creationId xmlns:p14="http://schemas.microsoft.com/office/powerpoint/2010/main" val="3156146219"/>
      </p:ext>
    </p:extLst>
  </p:cSld>
  <p:clrMapOvr>
    <a:masterClrMapping/>
  </p:clrMapOvr>
  <p:transition spd="slow">
    <p:wipe dir="d"/>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El Hiero Toda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8232280"/>
      </p:ext>
    </p:extLst>
  </p:cSld>
  <p:clrMapOvr>
    <a:masterClrMapping/>
  </p:clrMapOvr>
  <p:transition spd="slow">
    <p:wipe dir="d"/>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8305800" cy="5791200"/>
          </a:xfrm>
          <a:prstGeom prst="rect">
            <a:avLst/>
          </a:prstGeom>
          <a:noFill/>
          <a:ln>
            <a:noFill/>
          </a:ln>
        </p:spPr>
      </p:pic>
      <p:sp>
        <p:nvSpPr>
          <p:cNvPr id="3" name="TextBox 2"/>
          <p:cNvSpPr txBox="1"/>
          <p:nvPr/>
        </p:nvSpPr>
        <p:spPr>
          <a:xfrm>
            <a:off x="952500" y="6019800"/>
            <a:ext cx="7162800" cy="1015663"/>
          </a:xfrm>
          <a:prstGeom prst="rect">
            <a:avLst/>
          </a:prstGeom>
          <a:noFill/>
        </p:spPr>
        <p:txBody>
          <a:bodyPr wrap="square" rtlCol="0">
            <a:spAutoFit/>
          </a:bodyPr>
          <a:lstStyle/>
          <a:p>
            <a:pPr algn="ctr"/>
            <a:r>
              <a:rPr lang="en-US" sz="2400" dirty="0"/>
              <a:t>El </a:t>
            </a:r>
            <a:r>
              <a:rPr lang="en-US" sz="2400" dirty="0" err="1"/>
              <a:t>Hierro's</a:t>
            </a:r>
            <a:r>
              <a:rPr lang="en-US" sz="2400" dirty="0"/>
              <a:t> </a:t>
            </a:r>
            <a:r>
              <a:rPr lang="en-US" sz="2400" dirty="0" err="1"/>
              <a:t>Golfo</a:t>
            </a:r>
            <a:r>
              <a:rPr lang="en-US" sz="2400" dirty="0"/>
              <a:t> coastline </a:t>
            </a:r>
          </a:p>
          <a:p>
            <a:pPr algn="ctr"/>
            <a:r>
              <a:rPr lang="en-US" dirty="0"/>
              <a:t>(Source: Karol Kozlowski via Shutterstock)</a:t>
            </a:r>
            <a:endParaRPr lang="en-AU" dirty="0"/>
          </a:p>
          <a:p>
            <a:endParaRPr lang="en-US" dirty="0"/>
          </a:p>
        </p:txBody>
      </p:sp>
    </p:spTree>
    <p:extLst>
      <p:ext uri="{BB962C8B-B14F-4D97-AF65-F5344CB8AC3E}">
        <p14:creationId xmlns:p14="http://schemas.microsoft.com/office/powerpoint/2010/main" val="2081432328"/>
      </p:ext>
    </p:extLst>
  </p:cSld>
  <p:clrMapOvr>
    <a:masterClrMapping/>
  </p:clrMapOvr>
  <p:transition spd="slow">
    <p:wipe dir="d"/>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8318"/>
            <a:ext cx="9323997" cy="68496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4223674"/>
      </p:ext>
    </p:extLst>
  </p:cSld>
  <p:clrMapOvr>
    <a:masterClrMapping/>
  </p:clrMapOvr>
  <p:transition spd="slow">
    <p:wipe dir="d"/>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3886200" y="1524000"/>
            <a:ext cx="6172200" cy="5105400"/>
          </a:xfrm>
          <a:prstGeom prst="rect">
            <a:avLst/>
          </a:prstGeom>
          <a:noFill/>
        </p:spPr>
        <p:txBody>
          <a:bodyPr wrap="square" rtlCol="0">
            <a:noAutofit/>
          </a:bodyPr>
          <a:lstStyle/>
          <a:p>
            <a:pPr>
              <a:lnSpc>
                <a:spcPct val="150000"/>
              </a:lnSpc>
            </a:pPr>
            <a:endParaRPr lang="en-AU" sz="2000"/>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2831" y="-838200"/>
            <a:ext cx="7765662" cy="16476125"/>
          </a:xfrm>
          <a:prstGeom prst="rect">
            <a:avLst/>
          </a:prstGeom>
        </p:spPr>
      </p:pic>
      <p:sp>
        <p:nvSpPr>
          <p:cNvPr id="4" name="Title 1"/>
          <p:cNvSpPr txBox="1">
            <a:spLocks/>
          </p:cNvSpPr>
          <p:nvPr/>
        </p:nvSpPr>
        <p:spPr>
          <a:xfrm>
            <a:off x="3657600" y="952500"/>
            <a:ext cx="4876800" cy="1143000"/>
          </a:xfrm>
          <a:prstGeom prst="rect">
            <a:avLst/>
          </a:prstGeom>
        </p:spPr>
        <p:txBody>
          <a:bodyPr>
            <a:noAutofit/>
          </a:bodyPr>
          <a:lstStyle>
            <a:lvl1pPr algn="l" defTabSz="914400" rtl="0" eaLnBrk="1" latinLnBrk="0" hangingPunct="1">
              <a:spcBef>
                <a:spcPct val="0"/>
              </a:spcBef>
              <a:buNone/>
              <a:defRPr lang="en-US" sz="4400" kern="1200" dirty="0" smtClean="0">
                <a:solidFill>
                  <a:schemeClr val="tx1"/>
                </a:solidFill>
                <a:latin typeface="+mj-lt"/>
                <a:ea typeface="+mj-ea"/>
                <a:cs typeface="+mj-cs"/>
              </a:defRPr>
            </a:lvl1pPr>
          </a:lstStyle>
          <a:p>
            <a:r>
              <a:rPr lang="en-AU" sz="3200" b="1" dirty="0">
                <a:solidFill>
                  <a:srgbClr val="009ED6"/>
                </a:solidFill>
              </a:rPr>
              <a:t>Gould League are offering programs on the Blue Economy for all ages/classes from K to year 12. </a:t>
            </a:r>
          </a:p>
          <a:p>
            <a:endParaRPr lang="en-AU" sz="3200" b="1" dirty="0">
              <a:solidFill>
                <a:srgbClr val="009ED6"/>
              </a:solidFill>
            </a:endParaRPr>
          </a:p>
          <a:p>
            <a:r>
              <a:rPr lang="en-AU" sz="3200" b="1" dirty="0">
                <a:solidFill>
                  <a:srgbClr val="009ED6"/>
                </a:solidFill>
              </a:rPr>
              <a:t>Let us help help make your school a driver of sustainability and economic in your community.</a:t>
            </a:r>
          </a:p>
          <a:p>
            <a:endParaRPr lang="en-AU" sz="4000" b="1" dirty="0">
              <a:solidFill>
                <a:srgbClr val="009ED6"/>
              </a:solidFill>
            </a:endParaRPr>
          </a:p>
        </p:txBody>
      </p:sp>
    </p:spTree>
    <p:extLst>
      <p:ext uri="{BB962C8B-B14F-4D97-AF65-F5344CB8AC3E}">
        <p14:creationId xmlns:p14="http://schemas.microsoft.com/office/powerpoint/2010/main" val="1437213470"/>
      </p:ext>
    </p:extLst>
  </p:cSld>
  <p:clrMapOvr>
    <a:masterClrMapping/>
  </p:clrMapOvr>
  <p:transition spd="slow">
    <p:push/>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B2F9A7-49D5-3C41-B5A0-A81927601241}"/>
              </a:ext>
            </a:extLst>
          </p:cNvPr>
          <p:cNvSpPr/>
          <p:nvPr/>
        </p:nvSpPr>
        <p:spPr>
          <a:xfrm>
            <a:off x="471055" y="511382"/>
            <a:ext cx="8488214" cy="5878532"/>
          </a:xfrm>
          <a:prstGeom prst="rect">
            <a:avLst/>
          </a:prstGeom>
          <a:noFill/>
        </p:spPr>
        <p:txBody>
          <a:bodyPr wrap="square">
            <a:spAutoFit/>
          </a:bodyPr>
          <a:lstStyle/>
          <a:p>
            <a:pPr lvl="0">
              <a:spcAft>
                <a:spcPts val="0"/>
              </a:spcAft>
              <a:buSzPts val="1000"/>
              <a:tabLst>
                <a:tab pos="457200" algn="l"/>
              </a:tabLst>
            </a:pPr>
            <a:r>
              <a:rPr lang="en-AU" sz="4000" dirty="0">
                <a:solidFill>
                  <a:srgbClr val="011A3C"/>
                </a:solidFill>
                <a:latin typeface="Calibri" panose="020F0502020204030204" pitchFamily="34" charset="0"/>
                <a:ea typeface="Times New Roman" panose="02020603050405020304" pitchFamily="18" charset="0"/>
                <a:cs typeface="Calibri" panose="020F0502020204030204" pitchFamily="34" charset="0"/>
              </a:rPr>
              <a:t>Teacher Resources</a:t>
            </a:r>
          </a:p>
          <a:p>
            <a:pPr lvl="0">
              <a:spcAft>
                <a:spcPts val="0"/>
              </a:spcAft>
              <a:buSzPts val="1000"/>
              <a:tabLst>
                <a:tab pos="457200" algn="l"/>
              </a:tabLst>
            </a:pPr>
            <a:endParaRPr lang="en-AU" sz="2800" dirty="0">
              <a:solidFill>
                <a:srgbClr val="011A3C"/>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SzPts val="1000"/>
              <a:tabLst>
                <a:tab pos="457200" algn="l"/>
              </a:tabLst>
            </a:pPr>
            <a:r>
              <a:rPr lang="en-AU" sz="2800" b="1" dirty="0">
                <a:solidFill>
                  <a:srgbClr val="011A3C"/>
                </a:solidFill>
                <a:latin typeface="Calibri" panose="020F0502020204030204" pitchFamily="34" charset="0"/>
                <a:ea typeface="Times New Roman" panose="02020603050405020304" pitchFamily="18" charset="0"/>
                <a:cs typeface="Calibri" panose="020F0502020204030204" pitchFamily="34" charset="0"/>
              </a:rPr>
              <a:t>Fact Sheets </a:t>
            </a:r>
            <a:r>
              <a:rPr lang="en-AU" sz="2800" dirty="0">
                <a:solidFill>
                  <a:srgbClr val="011A3C"/>
                </a:solidFill>
                <a:latin typeface="Calibri" panose="020F0502020204030204" pitchFamily="34" charset="0"/>
                <a:ea typeface="Times New Roman" panose="02020603050405020304" pitchFamily="18" charset="0"/>
                <a:cs typeface="Calibri" panose="020F0502020204030204" pitchFamily="34" charset="0"/>
              </a:rPr>
              <a:t>– Birds, Bees, Butterflies, Frogs, Trees, Lizards</a:t>
            </a:r>
          </a:p>
          <a:p>
            <a:pPr lvl="0">
              <a:spcAft>
                <a:spcPts val="0"/>
              </a:spcAft>
              <a:buSzPts val="1000"/>
              <a:tabLst>
                <a:tab pos="457200" algn="l"/>
              </a:tabLst>
            </a:pPr>
            <a:endParaRPr lang="en-AU" sz="2800" dirty="0">
              <a:solidFill>
                <a:srgbClr val="011A3C"/>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SzPts val="1000"/>
              <a:tabLst>
                <a:tab pos="457200" algn="l"/>
              </a:tabLst>
            </a:pPr>
            <a:r>
              <a:rPr lang="en-AU" sz="2800" dirty="0">
                <a:solidFill>
                  <a:srgbClr val="011A3C"/>
                </a:solidFill>
                <a:latin typeface="Calibri" panose="020F0502020204030204" pitchFamily="34" charset="0"/>
                <a:ea typeface="Times New Roman" panose="02020603050405020304" pitchFamily="18" charset="0"/>
                <a:cs typeface="Calibri" panose="020F0502020204030204" pitchFamily="34" charset="0"/>
              </a:rPr>
              <a:t>New Standardized Bin Colours for Australia</a:t>
            </a:r>
          </a:p>
          <a:p>
            <a:pPr marL="342900" lvl="0" indent="-342900">
              <a:spcAft>
                <a:spcPts val="0"/>
              </a:spcAft>
              <a:buSzPts val="1000"/>
              <a:buFont typeface="Symbol" pitchFamily="2" charset="2"/>
              <a:buChar char=""/>
              <a:tabLst>
                <a:tab pos="457200" algn="l"/>
              </a:tabLst>
            </a:pPr>
            <a:endParaRPr lang="en-AU" sz="2800" dirty="0">
              <a:solidFill>
                <a:srgbClr val="011A3C"/>
              </a:solidFill>
              <a:latin typeface="Calibri" panose="020F0502020204030204" pitchFamily="34" charset="0"/>
              <a:ea typeface="Times New Roman" panose="02020603050405020304" pitchFamily="18" charset="0"/>
              <a:cs typeface="Calibri" panose="020F0502020204030204" pitchFamily="34" charset="0"/>
            </a:endParaRPr>
          </a:p>
          <a:p>
            <a:pPr marL="342900" lvl="0" indent="-342900">
              <a:spcAft>
                <a:spcPts val="0"/>
              </a:spcAft>
              <a:buSzPts val="1000"/>
              <a:buFont typeface="Symbol" pitchFamily="2" charset="2"/>
              <a:buChar char=""/>
              <a:tabLst>
                <a:tab pos="457200" algn="l"/>
              </a:tabLst>
            </a:pPr>
            <a:r>
              <a:rPr lang="en-AU" sz="2800" dirty="0">
                <a:solidFill>
                  <a:srgbClr val="011A3C"/>
                </a:solidFill>
                <a:latin typeface="Calibri" panose="020F0502020204030204" pitchFamily="34" charset="0"/>
                <a:ea typeface="Times New Roman" panose="02020603050405020304" pitchFamily="18" charset="0"/>
                <a:cs typeface="Calibri" panose="020F0502020204030204" pitchFamily="34" charset="0"/>
              </a:rPr>
              <a:t>purple for glass</a:t>
            </a:r>
            <a:endParaRPr lang="en-AU" sz="2800" dirty="0">
              <a:solidFill>
                <a:srgbClr val="011A3C"/>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SzPts val="1000"/>
              <a:buFont typeface="Symbol" pitchFamily="2" charset="2"/>
              <a:buChar char=""/>
              <a:tabLst>
                <a:tab pos="457200" algn="l"/>
              </a:tabLst>
            </a:pPr>
            <a:r>
              <a:rPr lang="en-AU" sz="2800" dirty="0">
                <a:solidFill>
                  <a:srgbClr val="011A3C"/>
                </a:solidFill>
                <a:latin typeface="Calibri" panose="020F0502020204030204" pitchFamily="34" charset="0"/>
                <a:ea typeface="Times New Roman" panose="02020603050405020304" pitchFamily="18" charset="0"/>
                <a:cs typeface="Calibri" panose="020F0502020204030204" pitchFamily="34" charset="0"/>
              </a:rPr>
              <a:t>lime green for FOGO</a:t>
            </a:r>
            <a:endParaRPr lang="en-AU" sz="2800" dirty="0">
              <a:solidFill>
                <a:srgbClr val="011A3C"/>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SzPts val="1000"/>
              <a:buFont typeface="Symbol" pitchFamily="2" charset="2"/>
              <a:buChar char=""/>
              <a:tabLst>
                <a:tab pos="457200" algn="l"/>
              </a:tabLst>
            </a:pPr>
            <a:r>
              <a:rPr lang="en-AU" sz="2800" dirty="0">
                <a:solidFill>
                  <a:srgbClr val="011A3C"/>
                </a:solidFill>
                <a:latin typeface="Calibri" panose="020F0502020204030204" pitchFamily="34" charset="0"/>
                <a:ea typeface="Times New Roman" panose="02020603050405020304" pitchFamily="18" charset="0"/>
                <a:cs typeface="Calibri" panose="020F0502020204030204" pitchFamily="34" charset="0"/>
              </a:rPr>
              <a:t>yellow for mixed recyclables</a:t>
            </a:r>
            <a:endParaRPr lang="en-AU" sz="2800" dirty="0">
              <a:solidFill>
                <a:srgbClr val="011A3C"/>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SzPts val="1000"/>
              <a:buFont typeface="Symbol" pitchFamily="2" charset="2"/>
              <a:buChar char=""/>
              <a:tabLst>
                <a:tab pos="457200" algn="l"/>
              </a:tabLst>
            </a:pPr>
            <a:r>
              <a:rPr lang="en-AU" sz="2800" dirty="0">
                <a:solidFill>
                  <a:srgbClr val="011A3C"/>
                </a:solidFill>
                <a:latin typeface="Calibri" panose="020F0502020204030204" pitchFamily="34" charset="0"/>
                <a:ea typeface="Times New Roman" panose="02020603050405020304" pitchFamily="18" charset="0"/>
                <a:cs typeface="Calibri" panose="020F0502020204030204" pitchFamily="34" charset="0"/>
              </a:rPr>
              <a:t>red for household rubbish</a:t>
            </a:r>
          </a:p>
          <a:p>
            <a:pPr marL="342900" lvl="0" indent="-342900">
              <a:spcAft>
                <a:spcPts val="0"/>
              </a:spcAft>
              <a:buSzPts val="1000"/>
              <a:buFont typeface="Symbol" pitchFamily="2" charset="2"/>
              <a:buChar char=""/>
              <a:tabLst>
                <a:tab pos="457200" algn="l"/>
              </a:tabLst>
            </a:pPr>
            <a:endParaRPr lang="en-AU" sz="2800" dirty="0">
              <a:solidFill>
                <a:srgbClr val="011A3C"/>
              </a:solidFill>
              <a:effectLst/>
              <a:latin typeface="Calibri" panose="020F0502020204030204" pitchFamily="34" charset="0"/>
              <a:ea typeface="Calibri" panose="020F0502020204030204" pitchFamily="34" charset="0"/>
              <a:cs typeface="Calibri" panose="020F0502020204030204" pitchFamily="34" charset="0"/>
            </a:endParaRPr>
          </a:p>
          <a:p>
            <a:pPr lvl="0">
              <a:spcAft>
                <a:spcPts val="0"/>
              </a:spcAft>
              <a:buSzPts val="1000"/>
              <a:tabLst>
                <a:tab pos="457200" algn="l"/>
              </a:tabLst>
            </a:pPr>
            <a:r>
              <a:rPr lang="en-AU" sz="2800" dirty="0">
                <a:solidFill>
                  <a:srgbClr val="011A3C"/>
                </a:solidFill>
                <a:latin typeface="Calibri" panose="020F0502020204030204" pitchFamily="34" charset="0"/>
                <a:ea typeface="Calibri" panose="020F0502020204030204" pitchFamily="34" charset="0"/>
                <a:cs typeface="Calibri" panose="020F0502020204030204" pitchFamily="34" charset="0"/>
              </a:rPr>
              <a:t>Compost Book </a:t>
            </a:r>
            <a:br>
              <a:rPr lang="en-AU" sz="2800" dirty="0">
                <a:solidFill>
                  <a:srgbClr val="011A3C"/>
                </a:solidFill>
                <a:latin typeface="Calibri" panose="020F0502020204030204" pitchFamily="34" charset="0"/>
                <a:ea typeface="Calibri" panose="020F0502020204030204" pitchFamily="34" charset="0"/>
                <a:cs typeface="Calibri" panose="020F0502020204030204" pitchFamily="34" charset="0"/>
              </a:rPr>
            </a:br>
            <a:r>
              <a:rPr lang="en-AU" sz="2800" dirty="0">
                <a:solidFill>
                  <a:srgbClr val="011A3C"/>
                </a:solidFill>
                <a:latin typeface="Calibri" panose="020F0502020204030204" pitchFamily="34" charset="0"/>
                <a:ea typeface="Calibri" panose="020F0502020204030204" pitchFamily="34" charset="0"/>
                <a:cs typeface="Calibri" panose="020F0502020204030204" pitchFamily="34" charset="0"/>
              </a:rPr>
              <a:t>How to green your school</a:t>
            </a:r>
            <a:endParaRPr lang="en-AU" sz="2800" dirty="0">
              <a:solidFill>
                <a:srgbClr val="011A3C"/>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E65FA958-40A1-AE45-B55B-C9CC6C6695BA}"/>
              </a:ext>
            </a:extLst>
          </p:cNvPr>
          <p:cNvSpPr txBox="1"/>
          <p:nvPr/>
        </p:nvSpPr>
        <p:spPr>
          <a:xfrm>
            <a:off x="471055" y="5486400"/>
            <a:ext cx="184731" cy="36933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2EEE627A-4E34-7440-83B3-7D614FE324D9}"/>
              </a:ext>
            </a:extLst>
          </p:cNvPr>
          <p:cNvSpPr txBox="1"/>
          <p:nvPr/>
        </p:nvSpPr>
        <p:spPr>
          <a:xfrm>
            <a:off x="1967345" y="5347855"/>
            <a:ext cx="184731" cy="369332"/>
          </a:xfrm>
          <a:prstGeom prst="rect">
            <a:avLst/>
          </a:prstGeom>
          <a:noFill/>
        </p:spPr>
        <p:txBody>
          <a:bodyPr wrap="none" rtlCol="0">
            <a:spAutoFit/>
          </a:bodyPr>
          <a:lstStyle/>
          <a:p>
            <a:endParaRPr lang="en-US"/>
          </a:p>
        </p:txBody>
      </p:sp>
      <p:sp useBgFill="1">
        <p:nvSpPr>
          <p:cNvPr id="7" name="TextBox 6">
            <a:extLst>
              <a:ext uri="{FF2B5EF4-FFF2-40B4-BE49-F238E27FC236}">
                <a16:creationId xmlns:a16="http://schemas.microsoft.com/office/drawing/2014/main" id="{52E88CE5-C535-2445-8AFB-73F226D55CD9}"/>
              </a:ext>
            </a:extLst>
          </p:cNvPr>
          <p:cNvSpPr txBox="1"/>
          <p:nvPr/>
        </p:nvSpPr>
        <p:spPr>
          <a:xfrm>
            <a:off x="6564086" y="6400800"/>
            <a:ext cx="184731" cy="369332"/>
          </a:xfrm>
          <a:prstGeom prst="rect">
            <a:avLst/>
          </a:prstGeom>
        </p:spPr>
        <p:txBody>
          <a:bodyPr wrap="none" rtlCol="0">
            <a:spAutoFit/>
          </a:bodyPr>
          <a:lstStyle/>
          <a:p>
            <a:endParaRPr lang="en-US" dirty="0"/>
          </a:p>
        </p:txBody>
      </p:sp>
    </p:spTree>
    <p:extLst>
      <p:ext uri="{BB962C8B-B14F-4D97-AF65-F5344CB8AC3E}">
        <p14:creationId xmlns:p14="http://schemas.microsoft.com/office/powerpoint/2010/main" val="3512056736"/>
      </p:ext>
    </p:extLst>
  </p:cSld>
  <p:clrMapOvr>
    <a:masterClrMapping/>
  </p:clrMapOvr>
  <p:transition spd="slow">
    <p:wipe dir="d"/>
  </p:transition>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48200" y="-1676400"/>
            <a:ext cx="7765662" cy="16476125"/>
          </a:xfrm>
          <a:prstGeom prst="rect">
            <a:avLst/>
          </a:prstGeom>
        </p:spPr>
      </p:pic>
      <p:pic>
        <p:nvPicPr>
          <p:cNvPr id="2" name="Picture 1"/>
          <p:cNvPicPr>
            <a:picLocks noChangeAspect="1"/>
          </p:cNvPicPr>
          <p:nvPr/>
        </p:nvPicPr>
        <p:blipFill rotWithShape="1">
          <a:blip r:embed="rId4"/>
          <a:srcRect l="17778"/>
          <a:stretch/>
        </p:blipFill>
        <p:spPr>
          <a:xfrm>
            <a:off x="3117462" y="28755"/>
            <a:ext cx="5638800" cy="6858000"/>
          </a:xfrm>
          <a:prstGeom prst="rect">
            <a:avLst/>
          </a:prstGeom>
        </p:spPr>
      </p:pic>
    </p:spTree>
    <p:extLst>
      <p:ext uri="{BB962C8B-B14F-4D97-AF65-F5344CB8AC3E}">
        <p14:creationId xmlns:p14="http://schemas.microsoft.com/office/powerpoint/2010/main" val="1664349692"/>
      </p:ext>
    </p:extLst>
  </p:cSld>
  <p:clrMapOvr>
    <a:masterClrMapping/>
  </p:clrMapOvr>
  <p:transition spd="slow">
    <p:push/>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09800" y="0"/>
            <a:ext cx="4953000" cy="2604319"/>
          </a:xfrm>
          <a:prstGeom prst="rect">
            <a:avLst/>
          </a:prstGeom>
        </p:spPr>
      </p:pic>
      <p:sp>
        <p:nvSpPr>
          <p:cNvPr id="5" name="TextBox 4"/>
          <p:cNvSpPr txBox="1"/>
          <p:nvPr/>
        </p:nvSpPr>
        <p:spPr>
          <a:xfrm>
            <a:off x="1371600" y="2604319"/>
            <a:ext cx="6781800" cy="1754326"/>
          </a:xfrm>
          <a:prstGeom prst="rect">
            <a:avLst/>
          </a:prstGeom>
          <a:noFill/>
        </p:spPr>
        <p:txBody>
          <a:bodyPr wrap="square" rtlCol="0">
            <a:spAutoFit/>
          </a:bodyPr>
          <a:lstStyle/>
          <a:p>
            <a:pPr algn="ctr"/>
            <a:r>
              <a:rPr lang="en-US" b="1" dirty="0">
                <a:solidFill>
                  <a:srgbClr val="009ED6"/>
                </a:solidFill>
              </a:rPr>
              <a:t>For further information contact</a:t>
            </a:r>
          </a:p>
          <a:p>
            <a:pPr algn="ctr"/>
            <a:endParaRPr lang="en-US" dirty="0">
              <a:solidFill>
                <a:srgbClr val="009ED6"/>
              </a:solidFill>
            </a:endParaRPr>
          </a:p>
          <a:p>
            <a:pPr algn="ctr"/>
            <a:r>
              <a:rPr lang="en-US" sz="2400" b="1" dirty="0">
                <a:solidFill>
                  <a:srgbClr val="009ED6"/>
                </a:solidFill>
              </a:rPr>
              <a:t>Anne-Maree McInerney or Alix Ayton</a:t>
            </a:r>
          </a:p>
          <a:p>
            <a:pPr algn="ctr"/>
            <a:r>
              <a:rPr lang="en-US" sz="2400" b="1" dirty="0" err="1">
                <a:solidFill>
                  <a:srgbClr val="009ED6"/>
                </a:solidFill>
              </a:rPr>
              <a:t>gould@gould.org.au</a:t>
            </a:r>
            <a:r>
              <a:rPr lang="en-US" sz="2400" b="1" dirty="0">
                <a:solidFill>
                  <a:srgbClr val="009ED6"/>
                </a:solidFill>
              </a:rPr>
              <a:t> </a:t>
            </a:r>
          </a:p>
          <a:p>
            <a:pPr algn="ctr"/>
            <a:r>
              <a:rPr lang="en-US" sz="2400" b="1" dirty="0">
                <a:solidFill>
                  <a:srgbClr val="009ED6"/>
                </a:solidFill>
              </a:rPr>
              <a:t>0429 193 134 / 03 9585 7860</a:t>
            </a:r>
          </a:p>
        </p:txBody>
      </p:sp>
      <p:pic>
        <p:nvPicPr>
          <p:cNvPr id="7" name="Picture 6">
            <a:extLst>
              <a:ext uri="{FF2B5EF4-FFF2-40B4-BE49-F238E27FC236}">
                <a16:creationId xmlns:a16="http://schemas.microsoft.com/office/drawing/2014/main" id="{5B6F0709-7AA5-304C-A52E-61F4A3FA8E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4337079"/>
            <a:ext cx="2895600" cy="2402276"/>
          </a:xfrm>
          <a:prstGeom prst="rect">
            <a:avLst/>
          </a:prstGeom>
        </p:spPr>
      </p:pic>
    </p:spTree>
    <p:extLst>
      <p:ext uri="{BB962C8B-B14F-4D97-AF65-F5344CB8AC3E}">
        <p14:creationId xmlns:p14="http://schemas.microsoft.com/office/powerpoint/2010/main" val="820183717"/>
      </p:ext>
    </p:extLst>
  </p:cSld>
  <p:clrMapOvr>
    <a:masterClrMapping/>
  </p:clrMapOvr>
  <p:transition spd="slow">
    <p:wipe dir="d"/>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0" y="228600"/>
            <a:ext cx="4038600" cy="6324600"/>
          </a:xfrm>
        </p:spPr>
        <p:txBody>
          <a:bodyPr>
            <a:normAutofit fontScale="70000" lnSpcReduction="20000"/>
          </a:bodyPr>
          <a:lstStyle/>
          <a:p>
            <a:pPr marL="0" indent="0" algn="ctr">
              <a:buNone/>
            </a:pPr>
            <a:r>
              <a:rPr lang="en-US" sz="4600" b="1" dirty="0">
                <a:solidFill>
                  <a:srgbClr val="00B050"/>
                </a:solidFill>
              </a:rPr>
              <a:t>Green</a:t>
            </a:r>
          </a:p>
          <a:p>
            <a:pPr marL="0" indent="0" algn="ctr">
              <a:buNone/>
            </a:pPr>
            <a:endParaRPr lang="en-US" b="1" dirty="0"/>
          </a:p>
          <a:p>
            <a:pPr marL="0" indent="0" algn="ctr">
              <a:buNone/>
            </a:pPr>
            <a:r>
              <a:rPr lang="en-US" sz="2900" b="1" dirty="0"/>
              <a:t>Linear</a:t>
            </a:r>
            <a:br>
              <a:rPr lang="en-US" sz="2900" b="1" dirty="0"/>
            </a:br>
            <a:endParaRPr lang="en-US" sz="2900" b="1" dirty="0"/>
          </a:p>
          <a:p>
            <a:pPr marL="0" indent="0" algn="ctr">
              <a:buNone/>
            </a:pPr>
            <a:r>
              <a:rPr lang="en-US" sz="2900" b="1" dirty="0"/>
              <a:t>Expensive</a:t>
            </a:r>
            <a:br>
              <a:rPr lang="en-US" sz="2900" b="1" dirty="0"/>
            </a:br>
            <a:endParaRPr lang="en-US" sz="2900" b="1" dirty="0"/>
          </a:p>
          <a:p>
            <a:pPr marL="0" indent="0" algn="ctr">
              <a:buNone/>
            </a:pPr>
            <a:r>
              <a:rPr lang="en-US" sz="2900" b="1" dirty="0"/>
              <a:t>Can create waste and unintended consequences</a:t>
            </a:r>
          </a:p>
          <a:p>
            <a:pPr marL="0" indent="0" algn="ctr">
              <a:buNone/>
            </a:pPr>
            <a:endParaRPr lang="en-US" sz="2900" b="1" dirty="0"/>
          </a:p>
          <a:p>
            <a:pPr marL="0" indent="0" algn="ctr">
              <a:buNone/>
            </a:pPr>
            <a:r>
              <a:rPr lang="en-US" sz="2900" b="1" dirty="0" err="1"/>
              <a:t>Subsidised</a:t>
            </a:r>
            <a:br>
              <a:rPr lang="en-US" sz="2900" b="1" dirty="0"/>
            </a:br>
            <a:endParaRPr lang="en-US" sz="2900" b="1" dirty="0"/>
          </a:p>
          <a:p>
            <a:pPr marL="0" indent="0" algn="ctr">
              <a:buNone/>
            </a:pPr>
            <a:r>
              <a:rPr lang="en-US" sz="2900" b="1" dirty="0"/>
              <a:t>Taxes</a:t>
            </a:r>
            <a:br>
              <a:rPr lang="en-US" sz="2900" b="1" dirty="0"/>
            </a:br>
            <a:endParaRPr lang="en-US" sz="2900" b="1" dirty="0"/>
          </a:p>
          <a:p>
            <a:pPr marL="0" indent="0" algn="ctr">
              <a:buNone/>
            </a:pPr>
            <a:r>
              <a:rPr lang="en-US" sz="2900" b="1" dirty="0"/>
              <a:t>Cut Costs</a:t>
            </a:r>
          </a:p>
          <a:p>
            <a:pPr marL="0" indent="0" algn="ctr">
              <a:buNone/>
            </a:pPr>
            <a:endParaRPr lang="en-US" sz="2900" b="1" dirty="0"/>
          </a:p>
          <a:p>
            <a:pPr marL="0" indent="0" algn="ctr">
              <a:buNone/>
            </a:pPr>
            <a:r>
              <a:rPr lang="en-US" sz="2900" b="1" dirty="0"/>
              <a:t>Elitist</a:t>
            </a:r>
          </a:p>
          <a:p>
            <a:pPr marL="0" indent="0" algn="ctr">
              <a:buNone/>
            </a:pPr>
            <a:endParaRPr lang="en-US" sz="2900" b="1" dirty="0"/>
          </a:p>
          <a:p>
            <a:pPr marL="0" indent="0" algn="ctr">
              <a:buNone/>
            </a:pPr>
            <a:r>
              <a:rPr lang="en-US" sz="2900" b="1" dirty="0">
                <a:solidFill>
                  <a:srgbClr val="00B050"/>
                </a:solidFill>
              </a:rPr>
              <a:t>Scarcity</a:t>
            </a:r>
            <a:r>
              <a:rPr lang="en-US" sz="2900" b="1" dirty="0"/>
              <a:t> mentality</a:t>
            </a:r>
          </a:p>
          <a:p>
            <a:pPr marL="0" indent="0" algn="ctr">
              <a:buNone/>
            </a:pPr>
            <a:endParaRPr lang="en-US" sz="2900" b="1" dirty="0"/>
          </a:p>
          <a:p>
            <a:pPr marL="0" indent="0" algn="ctr">
              <a:buNone/>
            </a:pPr>
            <a:r>
              <a:rPr lang="en-US" sz="2900" b="1" dirty="0"/>
              <a:t>Sacrifice so others may learn and grow</a:t>
            </a:r>
          </a:p>
          <a:p>
            <a:pPr marL="0" indent="0">
              <a:buNone/>
            </a:pPr>
            <a:endParaRPr lang="en-US" dirty="0"/>
          </a:p>
          <a:p>
            <a:pPr marL="0" indent="0">
              <a:buNone/>
            </a:pPr>
            <a:endParaRPr lang="en-US" dirty="0"/>
          </a:p>
        </p:txBody>
      </p:sp>
      <p:sp>
        <p:nvSpPr>
          <p:cNvPr id="4" name="Content Placeholder 3"/>
          <p:cNvSpPr>
            <a:spLocks noGrp="1"/>
          </p:cNvSpPr>
          <p:nvPr>
            <p:ph sz="half" idx="4294967295"/>
          </p:nvPr>
        </p:nvSpPr>
        <p:spPr>
          <a:xfrm>
            <a:off x="4800600" y="228600"/>
            <a:ext cx="4343400" cy="6400800"/>
          </a:xfrm>
        </p:spPr>
        <p:txBody>
          <a:bodyPr>
            <a:normAutofit fontScale="85000" lnSpcReduction="20000"/>
          </a:bodyPr>
          <a:lstStyle/>
          <a:p>
            <a:pPr marL="0" indent="0" algn="ctr">
              <a:buNone/>
            </a:pPr>
            <a:r>
              <a:rPr lang="en-US" sz="3500" b="1" dirty="0">
                <a:solidFill>
                  <a:srgbClr val="0070C0"/>
                </a:solidFill>
              </a:rPr>
              <a:t>Blue</a:t>
            </a:r>
          </a:p>
          <a:p>
            <a:pPr marL="0" indent="0" algn="ctr">
              <a:buNone/>
            </a:pPr>
            <a:endParaRPr lang="en-US" sz="1000" b="1" dirty="0"/>
          </a:p>
          <a:p>
            <a:pPr marL="0" indent="0" algn="ctr">
              <a:buNone/>
            </a:pPr>
            <a:endParaRPr lang="en-US" sz="1400" b="1" dirty="0"/>
          </a:p>
          <a:p>
            <a:pPr marL="0" indent="0" algn="ctr">
              <a:buNone/>
            </a:pPr>
            <a:r>
              <a:rPr lang="en-US" sz="2400" b="1" dirty="0"/>
              <a:t>Physics and Systems led with </a:t>
            </a:r>
          </a:p>
          <a:p>
            <a:pPr marL="0" indent="0" algn="ctr">
              <a:buNone/>
            </a:pPr>
            <a:r>
              <a:rPr lang="en-US" sz="2400" b="1" dirty="0"/>
              <a:t>multiple benefits</a:t>
            </a:r>
            <a:br>
              <a:rPr lang="en-US" sz="2400" b="1" dirty="0"/>
            </a:br>
            <a:endParaRPr lang="en-US" sz="2400" b="1" dirty="0"/>
          </a:p>
          <a:p>
            <a:pPr marL="0" indent="0" algn="ctr">
              <a:buNone/>
            </a:pPr>
            <a:r>
              <a:rPr lang="en-US" sz="2400" b="1" dirty="0"/>
              <a:t>Innovative</a:t>
            </a:r>
            <a:br>
              <a:rPr lang="en-US" sz="2400" b="1" dirty="0"/>
            </a:br>
            <a:endParaRPr lang="en-US" sz="2400" b="1" dirty="0"/>
          </a:p>
          <a:p>
            <a:pPr marL="0" indent="0" algn="ctr">
              <a:buNone/>
            </a:pPr>
            <a:r>
              <a:rPr lang="en-US" sz="2400" b="1" dirty="0"/>
              <a:t>Zero waste</a:t>
            </a:r>
          </a:p>
          <a:p>
            <a:pPr marL="0" indent="0" algn="ctr">
              <a:buNone/>
            </a:pPr>
            <a:endParaRPr lang="en-US" sz="2400" b="1" dirty="0"/>
          </a:p>
          <a:p>
            <a:pPr marL="0" indent="0" algn="ctr">
              <a:buNone/>
            </a:pPr>
            <a:r>
              <a:rPr lang="en-US" sz="2400" b="1" dirty="0"/>
              <a:t>Competitive</a:t>
            </a:r>
            <a:br>
              <a:rPr lang="en-US" sz="2400" b="1" dirty="0"/>
            </a:br>
            <a:endParaRPr lang="en-US" sz="2400" b="1" dirty="0"/>
          </a:p>
          <a:p>
            <a:pPr marL="0" indent="0" algn="ctr">
              <a:buNone/>
            </a:pPr>
            <a:r>
              <a:rPr lang="en-US" sz="2400" b="1" dirty="0"/>
              <a:t>Jobs</a:t>
            </a:r>
            <a:br>
              <a:rPr lang="en-US" sz="2400" b="1" dirty="0"/>
            </a:br>
            <a:endParaRPr lang="en-US" sz="2400" b="1" dirty="0"/>
          </a:p>
          <a:p>
            <a:pPr marL="0" indent="0" algn="ctr">
              <a:buNone/>
            </a:pPr>
            <a:r>
              <a:rPr lang="en-US" sz="2400" b="1" dirty="0"/>
              <a:t>Adds more value</a:t>
            </a:r>
          </a:p>
          <a:p>
            <a:pPr marL="0" indent="0" algn="ctr">
              <a:buNone/>
            </a:pPr>
            <a:endParaRPr lang="en-US" sz="2400" b="1" dirty="0"/>
          </a:p>
          <a:p>
            <a:pPr marL="0" indent="0" algn="ctr">
              <a:buNone/>
            </a:pPr>
            <a:r>
              <a:rPr lang="en-US" sz="2400" b="1" dirty="0"/>
              <a:t>More equitable</a:t>
            </a:r>
          </a:p>
          <a:p>
            <a:pPr marL="0" indent="0" algn="ctr">
              <a:buNone/>
            </a:pPr>
            <a:r>
              <a:rPr lang="en-US" sz="2400" b="1" dirty="0"/>
              <a:t> </a:t>
            </a:r>
          </a:p>
          <a:p>
            <a:pPr marL="0" indent="0" algn="ctr">
              <a:buNone/>
            </a:pPr>
            <a:r>
              <a:rPr lang="en-US" sz="2400" b="1" dirty="0">
                <a:solidFill>
                  <a:srgbClr val="0070C0"/>
                </a:solidFill>
              </a:rPr>
              <a:t>Abundance</a:t>
            </a:r>
            <a:r>
              <a:rPr lang="en-US" sz="2400" b="1" dirty="0"/>
              <a:t> mentality</a:t>
            </a:r>
          </a:p>
          <a:p>
            <a:pPr marL="0" indent="0" algn="ctr">
              <a:buNone/>
            </a:pPr>
            <a:endParaRPr lang="en-US" sz="2400" b="1" dirty="0"/>
          </a:p>
          <a:p>
            <a:pPr marL="0" indent="0" algn="ctr">
              <a:buNone/>
            </a:pPr>
            <a:r>
              <a:rPr lang="en-US" sz="2400" b="1" dirty="0"/>
              <a:t>Sharing to create community and </a:t>
            </a:r>
            <a:r>
              <a:rPr lang="en-US" sz="2400" b="1" dirty="0" err="1"/>
              <a:t>win:win:win</a:t>
            </a:r>
            <a:r>
              <a:rPr lang="en-US" sz="2400" b="1" dirty="0"/>
              <a:t> scenarios </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477645361"/>
      </p:ext>
    </p:extLst>
  </p:cSld>
  <p:clrMapOvr>
    <a:masterClrMapping/>
  </p:clrMapOvr>
  <p:transition spd="slow">
    <p:wipe dir="d"/>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86000" y="0"/>
            <a:ext cx="4555845" cy="6858000"/>
          </a:xfrm>
          <a:prstGeom prst="rect">
            <a:avLst/>
          </a:prstGeom>
        </p:spPr>
      </p:pic>
    </p:spTree>
    <p:extLst>
      <p:ext uri="{BB962C8B-B14F-4D97-AF65-F5344CB8AC3E}">
        <p14:creationId xmlns:p14="http://schemas.microsoft.com/office/powerpoint/2010/main" val="2348789625"/>
      </p:ext>
    </p:extLst>
  </p:cSld>
  <p:clrMapOvr>
    <a:masterClrMapping/>
  </p:clrMapOvr>
  <p:transition spd="slow">
    <p:wipe dir="d"/>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6254"/>
            <a:ext cx="9296400" cy="7046654"/>
          </a:xfrm>
          <a:prstGeom prst="rect">
            <a:avLst/>
          </a:prstGeom>
        </p:spPr>
      </p:pic>
    </p:spTree>
    <p:extLst>
      <p:ext uri="{BB962C8B-B14F-4D97-AF65-F5344CB8AC3E}">
        <p14:creationId xmlns:p14="http://schemas.microsoft.com/office/powerpoint/2010/main" val="4255360677"/>
      </p:ext>
    </p:extLst>
  </p:cSld>
  <p:clrMapOvr>
    <a:masterClrMapping/>
  </p:clrMapOvr>
  <p:transition spd="slow">
    <p:wipe dir="d"/>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ilk_thistle_flowerhe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1" y="0"/>
            <a:ext cx="10512315" cy="7010400"/>
          </a:xfrm>
          <a:prstGeom prst="rect">
            <a:avLst/>
          </a:prstGeom>
        </p:spPr>
      </p:pic>
    </p:spTree>
    <p:extLst>
      <p:ext uri="{BB962C8B-B14F-4D97-AF65-F5344CB8AC3E}">
        <p14:creationId xmlns:p14="http://schemas.microsoft.com/office/powerpoint/2010/main" val="4088593589"/>
      </p:ext>
    </p:extLst>
  </p:cSld>
  <p:clrMapOvr>
    <a:masterClrMapping/>
  </p:clrMapOvr>
  <p:transition spd="slow">
    <p:wipe dir="d"/>
  </p:transition>
</p:sld>
</file>

<file path=ppt/theme/theme1.xml><?xml version="1.0" encoding="utf-8"?>
<a:theme xmlns:a="http://schemas.openxmlformats.org/drawingml/2006/main" name="Training New Employe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Training New Employees.potx</Template>
  <TotalTime>0</TotalTime>
  <Words>4935</Words>
  <Application>Microsoft Macintosh PowerPoint</Application>
  <PresentationFormat>On-screen Show (4:3)</PresentationFormat>
  <Paragraphs>317</Paragraphs>
  <Slides>58</Slides>
  <Notes>52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58</vt:i4>
      </vt:variant>
    </vt:vector>
  </HeadingPairs>
  <TitlesOfParts>
    <vt:vector size="73" baseType="lpstr">
      <vt:lpstr>ＭＳ Ｐゴシック</vt:lpstr>
      <vt:lpstr>Arial</vt:lpstr>
      <vt:lpstr>Calibri</vt:lpstr>
      <vt:lpstr>Calibri Light</vt:lpstr>
      <vt:lpstr>Franklin Gothic Book</vt:lpstr>
      <vt:lpstr>Franklin Gothic Medium</vt:lpstr>
      <vt:lpstr>Georgia</vt:lpstr>
      <vt:lpstr>Helvetica Neue Bold Condensed</vt:lpstr>
      <vt:lpstr>Helvetica Neue Light</vt:lpstr>
      <vt:lpstr>Lucida Grande</vt:lpstr>
      <vt:lpstr>OpenSans</vt:lpstr>
      <vt:lpstr>Symbol</vt:lpstr>
      <vt:lpstr>Times New Roman</vt:lpstr>
      <vt:lpstr>Wingdings</vt:lpstr>
      <vt:lpstr>Training New Employees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Group One - Local community working in clusters to achieve zero waste, economic diversity, job creation, happiness and well being. </vt:lpstr>
      <vt:lpstr>                        Group Two – Island business community working in           clusters to achieve energy security, zero waste, economic       diversity, job creation, happiness and well being. </vt:lpstr>
      <vt:lpstr>Case study: El Hierro</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2024-02-23T03:42:52Z</cp:lastPrinted>
  <dcterms:created xsi:type="dcterms:W3CDTF">2010-02-01T21:33:28Z</dcterms:created>
  <dcterms:modified xsi:type="dcterms:W3CDTF">2024-02-23T03:44:28Z</dcterms:modified>
</cp:coreProperties>
</file>