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sldIdLst>
    <p:sldId id="339" r:id="rId2"/>
    <p:sldId id="353" r:id="rId3"/>
    <p:sldId id="294" r:id="rId4"/>
    <p:sldId id="345" r:id="rId5"/>
    <p:sldId id="305" r:id="rId6"/>
    <p:sldId id="306" r:id="rId7"/>
    <p:sldId id="346" r:id="rId8"/>
    <p:sldId id="347" r:id="rId9"/>
    <p:sldId id="342" r:id="rId10"/>
    <p:sldId id="337" r:id="rId11"/>
    <p:sldId id="344" r:id="rId12"/>
    <p:sldId id="349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1"/>
    <p:restoredTop sz="92876"/>
  </p:normalViewPr>
  <p:slideViewPr>
    <p:cSldViewPr snapToObjects="1">
      <p:cViewPr varScale="1">
        <p:scale>
          <a:sx n="53" d="100"/>
          <a:sy n="53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/>
              <a:t>Click to edit Master text styles</a:t>
            </a:r>
          </a:p>
          <a:p>
            <a:pPr lvl="1" eaLnBrk="1" latinLnBrk="0" hangingPunct="1"/>
            <a:r>
              <a:rPr kumimoji="0" lang="en-AU"/>
              <a:t>Second level</a:t>
            </a:r>
          </a:p>
          <a:p>
            <a:pPr lvl="2" eaLnBrk="1" latinLnBrk="0" hangingPunct="1"/>
            <a:r>
              <a:rPr kumimoji="0" lang="en-AU"/>
              <a:t>Third level</a:t>
            </a:r>
          </a:p>
          <a:p>
            <a:pPr lvl="3" eaLnBrk="1" latinLnBrk="0" hangingPunct="1"/>
            <a:r>
              <a:rPr kumimoji="0" lang="en-AU"/>
              <a:t>Fourth level</a:t>
            </a:r>
          </a:p>
          <a:p>
            <a:pPr lvl="4" eaLnBrk="1" latinLnBrk="0" hangingPunct="1"/>
            <a:r>
              <a:rPr kumimoji="0" lang="en-AU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28A200-2A07-F847-89A3-5BBB321E9BEF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33999A-D4F5-084F-ABCA-7F506EF65E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eew.gov.au/environment/marine/sustainable-ocean-plan" TargetMode="External"/><Relationship Id="rId7" Type="http://schemas.openxmlformats.org/officeDocument/2006/relationships/hyperlink" Target="https://weecnetwork.org/" TargetMode="External"/><Relationship Id="rId2" Type="http://schemas.openxmlformats.org/officeDocument/2006/relationships/hyperlink" Target="https://www.aaee.org.au/seawee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sa2024.amsa.asn.au/" TargetMode="External"/><Relationship Id="rId5" Type="http://schemas.openxmlformats.org/officeDocument/2006/relationships/hyperlink" Target="https://www.oceansiq.org.au/copy-of-team" TargetMode="External"/><Relationship Id="rId4" Type="http://schemas.openxmlformats.org/officeDocument/2006/relationships/hyperlink" Target="https://oceanpanel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A11D-02AF-5139-DEDA-C255F4D2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Why Bother about the Ocean?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1381-B8E9-5F73-E9CE-B7C56F11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r>
              <a:rPr lang="en-US" dirty="0"/>
              <a:t>The ocean covers 71% of the planet’s surface and houses the vast majority of life on earth.  </a:t>
            </a:r>
          </a:p>
          <a:p>
            <a:r>
              <a:rPr lang="en-US" dirty="0">
                <a:solidFill>
                  <a:schemeClr val="accent1"/>
                </a:solidFill>
              </a:rPr>
              <a:t>Half of the oxygen on earth is produced in the ocean. </a:t>
            </a:r>
          </a:p>
          <a:p>
            <a:r>
              <a:rPr lang="en-US" dirty="0"/>
              <a:t>The ocean regulates our weather and the climate. </a:t>
            </a:r>
          </a:p>
          <a:p>
            <a:r>
              <a:rPr lang="en-US" dirty="0">
                <a:solidFill>
                  <a:schemeClr val="accent1"/>
                </a:solidFill>
              </a:rPr>
              <a:t>The ocean is the largest absorber and sequester of CO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. </a:t>
            </a:r>
          </a:p>
          <a:p>
            <a:r>
              <a:rPr lang="en-AU" b="0" i="0" u="none" strike="noStrike" dirty="0">
                <a:solidFill>
                  <a:srgbClr val="000000"/>
                </a:solidFill>
                <a:effectLst/>
              </a:rPr>
              <a:t>Australia’s ‘blue economy’ generates more than $118 billion each year and supports 462,000 jobs. </a:t>
            </a:r>
          </a:p>
          <a:p>
            <a:r>
              <a:rPr lang="en-AU" dirty="0">
                <a:solidFill>
                  <a:schemeClr val="accent1"/>
                </a:solidFill>
              </a:rPr>
              <a:t>Australia’s ocean ‘territory’ (Exclusive Economic Zone) is larger than our land surface. </a:t>
            </a:r>
            <a:endParaRPr lang="en-AU" b="0" i="0" u="none" strike="noStrike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112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9FAC-65E2-7027-5F93-B8F3A921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Ocean Literacy and the UN Ocean Decade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40EC-E4D5-C22B-34D5-BF4D7DEF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11" y="1484784"/>
            <a:ext cx="8229600" cy="46691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United Nations Decade of Ocean Science for Sustainable Development (2021 to 2030) has begun. </a:t>
            </a:r>
          </a:p>
          <a:p>
            <a:r>
              <a:rPr lang="en-US" dirty="0"/>
              <a:t>UNESCO-IOC has adopted Ocean Literacy as the framework for a world-wide educational component of the UN Ocean Decade. </a:t>
            </a:r>
          </a:p>
          <a:p>
            <a:r>
              <a:rPr lang="en-US" dirty="0">
                <a:solidFill>
                  <a:srgbClr val="0070C0"/>
                </a:solidFill>
              </a:rPr>
              <a:t>UNESCO-IOC have set 14 clear Ocean Literacy targets for member nations (including Australia) </a:t>
            </a:r>
            <a:r>
              <a:rPr lang="en-US" dirty="0" err="1">
                <a:solidFill>
                  <a:srgbClr val="0070C0"/>
                </a:solidFill>
              </a:rPr>
              <a:t>eg.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AU" dirty="0"/>
              <a:t>By 2025, 70% of Member States have a National Ocean Literacy Strategy &amp; integrate OL into the curriculum. </a:t>
            </a:r>
          </a:p>
          <a:p>
            <a:pPr lvl="1"/>
            <a:r>
              <a:rPr lang="en-AU" dirty="0"/>
              <a:t>By 2030, 70% of all formal educators receive training and pedagogical tools to incorporate OL in the classroom.  </a:t>
            </a:r>
          </a:p>
        </p:txBody>
      </p:sp>
    </p:spTree>
    <p:extLst>
      <p:ext uri="{BB962C8B-B14F-4D97-AF65-F5344CB8AC3E}">
        <p14:creationId xmlns:p14="http://schemas.microsoft.com/office/powerpoint/2010/main" val="7823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8DEB-9824-BFDD-091D-A2D212E3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04088"/>
            <a:ext cx="8640960" cy="780696"/>
          </a:xfrm>
        </p:spPr>
        <p:txBody>
          <a:bodyPr>
            <a:noAutofit/>
          </a:bodyPr>
          <a:lstStyle/>
          <a:p>
            <a:r>
              <a:rPr lang="en-US" sz="4400" dirty="0"/>
              <a:t>Framework for Action – Priority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A13A-5291-B43C-9556-34BF9C07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UNESCO-IOC Framework For Action (2021) lists 4 priority areas: 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Ocean Literacy in mainstream education policy formation.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</a:pPr>
            <a:r>
              <a:rPr lang="en-US" sz="2400" dirty="0"/>
              <a:t>Enhancing formal education. 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Mobilizing corporate 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Increasing community engagement.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F5C696-1A3D-B669-EC59-111E267E2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770" y="2996952"/>
            <a:ext cx="2679786" cy="3657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FFF0C-C00C-9242-E840-5FD1D6960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31" y="4852942"/>
            <a:ext cx="2601939" cy="13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F59EEA-3554-0CC1-DAC0-3BC572E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Future Steps for OL in Oz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D281CC-6AAD-DCD9-EE9F-D0356FF17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762872" cy="443484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Identify &amp; promote materials that support the integration of Ocean Literacy into the curriculum.</a:t>
            </a:r>
          </a:p>
          <a:p>
            <a:r>
              <a:rPr lang="en-US" altLang="en-US" sz="2000" dirty="0">
                <a:solidFill>
                  <a:schemeClr val="accent1"/>
                </a:solidFill>
              </a:rPr>
              <a:t>Continue to create tools for educators for easy insertion in the classroom. </a:t>
            </a:r>
          </a:p>
          <a:p>
            <a:r>
              <a:rPr lang="en-US" altLang="en-US" sz="2000" dirty="0"/>
              <a:t>Design and deliver undergraduate &amp; professional development programs. </a:t>
            </a:r>
          </a:p>
          <a:p>
            <a:r>
              <a:rPr lang="en-US" altLang="en-US" sz="2000" dirty="0">
                <a:solidFill>
                  <a:schemeClr val="accent1"/>
                </a:solidFill>
              </a:rPr>
              <a:t>Incorporate traditional knowledge and indigenous views of ocean country.  </a:t>
            </a:r>
          </a:p>
          <a:p>
            <a:r>
              <a:rPr lang="en-US" altLang="en-US" sz="2000" dirty="0"/>
              <a:t>Incorporate Ocean Literacy in national and state standards, assessments, and curricula in Australia. </a:t>
            </a:r>
          </a:p>
          <a:p>
            <a:r>
              <a:rPr lang="en-US" altLang="en-US" sz="2000" dirty="0">
                <a:solidFill>
                  <a:schemeClr val="accent1"/>
                </a:solidFill>
              </a:rPr>
              <a:t>Develop a Blue Schools network.  </a:t>
            </a:r>
          </a:p>
          <a:p>
            <a:endParaRPr lang="en-US" altLang="en-US" sz="2000" dirty="0">
              <a:solidFill>
                <a:srgbClr val="FFCC00"/>
              </a:solidFill>
            </a:endParaRPr>
          </a:p>
          <a:p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AF83BEB-46E6-1853-DC2E-CB8C37762E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07" y="1921037"/>
            <a:ext cx="3325793" cy="4433888"/>
          </a:xfrm>
        </p:spPr>
      </p:pic>
    </p:spTree>
    <p:extLst>
      <p:ext uri="{BB962C8B-B14F-4D97-AF65-F5344CB8AC3E}">
        <p14:creationId xmlns:p14="http://schemas.microsoft.com/office/powerpoint/2010/main" val="193647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D4FF83-0283-EAA4-3CC8-D62686D4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Some Good News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F100C-BEA5-1CE9-B2B9-CD1DB979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hlinkClick r:id="rId2"/>
              </a:rPr>
              <a:t>SeaWeek</a:t>
            </a:r>
            <a:r>
              <a:rPr lang="en-US" dirty="0"/>
              <a:t> in Australia follows the 7 Ocean Literacy Principles – </a:t>
            </a:r>
            <a:r>
              <a:rPr lang="en-US" dirty="0" err="1"/>
              <a:t>Seaweek</a:t>
            </a:r>
            <a:r>
              <a:rPr lang="en-US" dirty="0"/>
              <a:t> 2024 will be March 9 to 16.</a:t>
            </a:r>
          </a:p>
          <a:p>
            <a:r>
              <a:rPr lang="en-US" dirty="0"/>
              <a:t>Although Australia does not have a National Ocean Office, DCCEEW is now working to develop a </a:t>
            </a:r>
            <a:r>
              <a:rPr lang="en-US" dirty="0">
                <a:hlinkClick r:id="rId3"/>
              </a:rPr>
              <a:t>Sustainable Ocean Plan</a:t>
            </a:r>
            <a:r>
              <a:rPr lang="en-US" dirty="0"/>
              <a:t> (including Ocean Literacy).</a:t>
            </a:r>
          </a:p>
          <a:p>
            <a:r>
              <a:rPr lang="en-US" dirty="0"/>
              <a:t>Anthony Albanese is one of 18 world leaders who make up the </a:t>
            </a:r>
            <a:r>
              <a:rPr lang="en-US" dirty="0">
                <a:hlinkClick r:id="rId4"/>
              </a:rPr>
              <a:t>High Level Panel </a:t>
            </a:r>
            <a:r>
              <a:rPr lang="en-US" dirty="0"/>
              <a:t>for a Sustainable Ocean. </a:t>
            </a:r>
          </a:p>
          <a:p>
            <a:r>
              <a:rPr lang="en-US" dirty="0">
                <a:hlinkClick r:id="rId5"/>
              </a:rPr>
              <a:t>Oceans IQ </a:t>
            </a:r>
            <a:r>
              <a:rPr lang="en-US" dirty="0"/>
              <a:t>is working on developing a statewide Ocean Literacy web portal. </a:t>
            </a:r>
          </a:p>
          <a:p>
            <a:r>
              <a:rPr lang="en-US" dirty="0"/>
              <a:t>There will be an Ocean Literature Symposium as part of the </a:t>
            </a:r>
            <a:r>
              <a:rPr lang="en-US" dirty="0">
                <a:hlinkClick r:id="rId6"/>
              </a:rPr>
              <a:t>AMSA conference </a:t>
            </a:r>
            <a:r>
              <a:rPr lang="en-US" dirty="0"/>
              <a:t>in Hobart in September 2024. </a:t>
            </a:r>
          </a:p>
          <a:p>
            <a:r>
              <a:rPr lang="en-US" dirty="0"/>
              <a:t>AAEE will host the </a:t>
            </a:r>
            <a:r>
              <a:rPr lang="en-US" dirty="0">
                <a:hlinkClick r:id="rId7"/>
              </a:rPr>
              <a:t>World Environmental Education Congress</a:t>
            </a:r>
            <a:r>
              <a:rPr lang="en-US" dirty="0"/>
              <a:t> in Perth in Sept 2026 (OL one of 6 themes). </a:t>
            </a:r>
          </a:p>
        </p:txBody>
      </p:sp>
    </p:spTree>
    <p:extLst>
      <p:ext uri="{BB962C8B-B14F-4D97-AF65-F5344CB8AC3E}">
        <p14:creationId xmlns:p14="http://schemas.microsoft.com/office/powerpoint/2010/main" val="66893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82CCA2-5708-F811-E0D3-3FD108EAD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995429"/>
            <a:ext cx="6408712" cy="58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1A84-1BF2-4A7A-5164-41464595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 Place for Ocean Education?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EBCF-066E-15CF-156C-450D59EE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algn="ctr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Ocean education has never been a major component in Australian schools because: 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most Australian teachers feel they don’t have the expertise or knowledge to teach ocean themes; 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ocean themes are almost completely absent from the Australian  Curriculum &amp; k-12 education documents; </a:t>
            </a:r>
          </a:p>
          <a:p>
            <a:pPr lvl="0"/>
            <a:r>
              <a:rPr lang="en-US" sz="2800" dirty="0">
                <a:solidFill>
                  <a:schemeClr val="accent1"/>
                </a:solidFill>
              </a:rPr>
              <a:t>there is no national consensus on what is important to include in the classroom; </a:t>
            </a:r>
          </a:p>
          <a:p>
            <a:r>
              <a:rPr lang="en-US" sz="2800" dirty="0"/>
              <a:t>there are currently no dedicated undergraduate ocean education units offered at Australian universities; and,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most </a:t>
            </a:r>
            <a:r>
              <a:rPr lang="en-US" sz="2800">
                <a:solidFill>
                  <a:schemeClr val="accent1"/>
                </a:solidFill>
              </a:rPr>
              <a:t>Australians are </a:t>
            </a:r>
            <a:r>
              <a:rPr lang="en-US" sz="2800" dirty="0">
                <a:solidFill>
                  <a:schemeClr val="accent1"/>
                </a:solidFill>
              </a:rPr>
              <a:t>still largely ignorant of the importance of the ocean in their lives. </a:t>
            </a:r>
            <a:endParaRPr lang="en-AU" sz="2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0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5DDC-0B77-2A03-75C5-606D8987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Response in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1CC0-922F-93CF-1E3E-1AD39059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en-US" sz="2400" dirty="0"/>
              <a:t>Commencing in 2002, a diverse group of USA based ocean educators and scientists agreed to work towards developing a systematic approach to ocean education. </a:t>
            </a:r>
          </a:p>
          <a:p>
            <a:pPr>
              <a:spcBef>
                <a:spcPts val="0"/>
              </a:spcBef>
              <a:spcAft>
                <a:spcPct val="20000"/>
              </a:spcAft>
              <a:buFont typeface="Times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</a:rPr>
              <a:t>The concept of Ocean Literacy was defined in 2004.</a:t>
            </a:r>
          </a:p>
          <a:p>
            <a:pPr>
              <a:spcBef>
                <a:spcPts val="0"/>
              </a:spcBef>
              <a:spcAft>
                <a:spcPct val="20000"/>
              </a:spcAft>
              <a:buFont typeface="Times" charset="0"/>
              <a:buChar char="•"/>
              <a:defRPr/>
            </a:pPr>
            <a:r>
              <a:rPr lang="en-US" sz="2400" dirty="0"/>
              <a:t>By 2005 seven essential principles were identified and supported by underlying fundamental concepts. </a:t>
            </a:r>
          </a:p>
          <a:p>
            <a:pPr>
              <a:spcBef>
                <a:spcPts val="0"/>
              </a:spcBef>
              <a:spcAft>
                <a:spcPct val="20000"/>
              </a:spcAft>
              <a:buFont typeface="Times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</a:rPr>
              <a:t>From 2006 to 2009 scope and sequence guides were prepared for the 7 essential principles across school year levels K to 12 in the USA. </a:t>
            </a:r>
          </a:p>
          <a:p>
            <a:pPr>
              <a:spcBef>
                <a:spcPts val="0"/>
              </a:spcBef>
              <a:spcAft>
                <a:spcPct val="20000"/>
              </a:spcAft>
              <a:buFont typeface="Times" charset="0"/>
              <a:buChar char="•"/>
              <a:defRPr/>
            </a:pPr>
            <a:r>
              <a:rPr lang="en-US" sz="2400" dirty="0"/>
              <a:t>By 2012 the Ocean Literacy framework was aligned to the USA Next Generation Science Education Standards across year levels K to 12. </a:t>
            </a:r>
          </a:p>
        </p:txBody>
      </p:sp>
    </p:spTree>
    <p:extLst>
      <p:ext uri="{BB962C8B-B14F-4D97-AF65-F5344CB8AC3E}">
        <p14:creationId xmlns:p14="http://schemas.microsoft.com/office/powerpoint/2010/main" val="379263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Ocean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13380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1400"/>
              </a:spcBef>
              <a:buNone/>
            </a:pPr>
            <a:r>
              <a:rPr lang="en-US" i="1" dirty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Ocean Literacy is an understanding of the ocean’s influence on you and your influence on the ocean.  </a:t>
            </a:r>
          </a:p>
          <a:p>
            <a:pPr>
              <a:spcBef>
                <a:spcPts val="1400"/>
              </a:spcBef>
              <a:buNone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 ocean-literate person: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understands the essential principles and fundamental concepts about the ocean;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can communicate about the ocean in a meaningful way; and, 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is able to make informed and responsible decisions regarding the ocean and its resources.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2557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Seven Principles of Ocean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Earth has one big ocean with many features.</a:t>
            </a:r>
          </a:p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The ocean and life in the ocean shape the features of earth. </a:t>
            </a:r>
          </a:p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solidFill>
                  <a:srgbClr val="0F6FC6"/>
                </a:solidFill>
                <a:ea typeface="ＭＳ Ｐゴシック" charset="-128"/>
                <a:cs typeface="ＭＳ Ｐゴシック" charset="-128"/>
              </a:rPr>
              <a:t>The ocean is a major influence on weather and climate.</a:t>
            </a:r>
          </a:p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ocean makes earth habitable. </a:t>
            </a:r>
          </a:p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solidFill>
                  <a:srgbClr val="0F6FC6"/>
                </a:solidFill>
                <a:ea typeface="ＭＳ Ｐゴシック" charset="-128"/>
                <a:cs typeface="ＭＳ Ｐゴシック" charset="-128"/>
              </a:rPr>
              <a:t>The ocean supports a great diversity of life and ecosystems.</a:t>
            </a:r>
          </a:p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ocean and humans are inextricably interconnected.</a:t>
            </a:r>
          </a:p>
          <a:p>
            <a:pPr marL="514350" indent="-514350">
              <a:lnSpc>
                <a:spcPct val="90000"/>
              </a:lnSpc>
              <a:spcBef>
                <a:spcPts val="200"/>
              </a:spcBef>
              <a:buFont typeface="News Gothic MT" charset="0"/>
              <a:buAutoNum type="arabicPeriod"/>
            </a:pPr>
            <a:r>
              <a:rPr lang="en-US" sz="2800" dirty="0">
                <a:solidFill>
                  <a:srgbClr val="0F6FC6"/>
                </a:solidFill>
                <a:ea typeface="ＭＳ Ｐゴシック" charset="-128"/>
                <a:cs typeface="ＭＳ Ｐゴシック" charset="-128"/>
              </a:rPr>
              <a:t>The ocean is largely unexplored.</a:t>
            </a:r>
            <a:endParaRPr lang="en-US" sz="2800" dirty="0">
              <a:solidFill>
                <a:srgbClr val="0F6FC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4F1A-DBBD-167A-9C23-687097E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Scope and Sequence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9D729E-F6EA-9443-5B94-298E6C219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6" y="1556792"/>
            <a:ext cx="8552215" cy="51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1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3568-3E7A-504C-7D92-8FB4A378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Concept Flow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3AF4C7-34D8-9B92-E4F3-6FFB5DACE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1" y="2132856"/>
            <a:ext cx="8609449" cy="40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5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55DA-4C27-0DDF-6F62-9085780F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Ocean Literacy Goes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C172-CFC4-048A-C9F5-41EC4EA6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en-US" sz="2000" dirty="0"/>
              <a:t>In 2010 the global uptake of Ocean Literacy began in the Pacific then spread to Australia, Europe, Canada, Asia, Africa and South America. 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As part of this global uptake, UNESCO adopted Ocean Literacy and linked it to the UN Sustainable Development Goals - </a:t>
            </a:r>
            <a:r>
              <a:rPr lang="en-AU" sz="2000" b="1" dirty="0">
                <a:solidFill>
                  <a:schemeClr val="accent1"/>
                </a:solidFill>
              </a:rPr>
              <a:t>SDG 14</a:t>
            </a:r>
            <a:r>
              <a:rPr lang="en-AU" sz="2000" dirty="0">
                <a:solidFill>
                  <a:schemeClr val="accent1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1F512-2B07-6E61-5EE5-D0A9398F6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229329"/>
            <a:ext cx="6336705" cy="30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2217</TotalTime>
  <Words>821</Words>
  <Application>Microsoft Macintosh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Calibri</vt:lpstr>
      <vt:lpstr>Constantia</vt:lpstr>
      <vt:lpstr>News Gothic MT</vt:lpstr>
      <vt:lpstr>Times</vt:lpstr>
      <vt:lpstr>Wingdings 2</vt:lpstr>
      <vt:lpstr>Flow</vt:lpstr>
      <vt:lpstr>Why Bother about the Ocean?</vt:lpstr>
      <vt:lpstr>PowerPoint Presentation</vt:lpstr>
      <vt:lpstr>A Place for Ocean Education?</vt:lpstr>
      <vt:lpstr>The Response in the USA</vt:lpstr>
      <vt:lpstr>Ocean Literacy</vt:lpstr>
      <vt:lpstr>Seven Principles of Ocean Literacy</vt:lpstr>
      <vt:lpstr>Scope and Sequence</vt:lpstr>
      <vt:lpstr>Concept Flow</vt:lpstr>
      <vt:lpstr>Ocean Literacy Goes Global</vt:lpstr>
      <vt:lpstr>Ocean Literacy and the UN Ocean Decade</vt:lpstr>
      <vt:lpstr>Framework for Action – Priority Areas</vt:lpstr>
      <vt:lpstr>Future Steps for OL in Oz</vt:lpstr>
      <vt:lpstr>Some Good News</vt:lpstr>
    </vt:vector>
  </TitlesOfParts>
  <Company>Nautilus Educational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Harry Breidahl</dc:creator>
  <cp:lastModifiedBy>Anne-Maree McInerney</cp:lastModifiedBy>
  <cp:revision>110</cp:revision>
  <cp:lastPrinted>2022-07-26T03:02:10Z</cp:lastPrinted>
  <dcterms:created xsi:type="dcterms:W3CDTF">2011-04-11T01:00:42Z</dcterms:created>
  <dcterms:modified xsi:type="dcterms:W3CDTF">2024-02-26T22:31:12Z</dcterms:modified>
</cp:coreProperties>
</file>